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0"/>
  </p:notesMasterIdLst>
  <p:handoutMasterIdLst>
    <p:handoutMasterId r:id="rId21"/>
  </p:handoutMasterIdLst>
  <p:sldIdLst>
    <p:sldId id="269" r:id="rId6"/>
    <p:sldId id="270" r:id="rId7"/>
    <p:sldId id="282" r:id="rId8"/>
    <p:sldId id="286" r:id="rId9"/>
    <p:sldId id="283" r:id="rId10"/>
    <p:sldId id="284" r:id="rId11"/>
    <p:sldId id="289" r:id="rId12"/>
    <p:sldId id="288" r:id="rId13"/>
    <p:sldId id="285" r:id="rId14"/>
    <p:sldId id="291" r:id="rId15"/>
    <p:sldId id="293" r:id="rId16"/>
    <p:sldId id="294" r:id="rId17"/>
    <p:sldId id="295" r:id="rId18"/>
    <p:sldId id="29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P" userId="S::tina.renshaw@esbuk.org::94dc95e1-b3b7-4783-9628-eae13940e46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A1D"/>
    <a:srgbClr val="FBCF0A"/>
    <a:srgbClr val="C3D821"/>
    <a:srgbClr val="E6141C"/>
    <a:srgbClr val="F8D20A"/>
    <a:srgbClr val="C2D71E"/>
    <a:srgbClr val="AABD1D"/>
    <a:srgbClr val="F0F5C7"/>
    <a:srgbClr val="FBD10A"/>
    <a:srgbClr val="C4D8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946" y="-8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3/8/2024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08/03/2024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View presenter mode to reveal detail.</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17937331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p>
        </p:txBody>
      </p:sp>
      <p:sp>
        <p:nvSpPr>
          <p:cNvPr id="5" name="Footer Placeholder 4"/>
          <p:cNvSpPr>
            <a:spLocks noGrp="1"/>
          </p:cNvSpPr>
          <p:nvPr>
            <p:ph type="ftr" sz="quarter" idx="11"/>
          </p:nvPr>
        </p:nvSpPr>
        <p:spPr>
          <a:xfrm>
            <a:off x="2483768" y="6356350"/>
            <a:ext cx="3086100" cy="365125"/>
          </a:xfrm>
        </p:spPr>
        <p:txBody>
          <a:bodyPr/>
          <a:lstStyle/>
          <a:p>
            <a:r>
              <a:rPr lang="en-GB"/>
              <a:t>L1G2I: 3.1 – Choosing an issue to argue</a:t>
            </a:r>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3.1 – Choosing an issue to argue</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3.1 – Choosing an issue to argue</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3.1 – Choosing an issue to argue</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3.1 – Choosing an issue to argue</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L1G2I: 3.1 – Choosing an issue to argue</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L1G2I: 3.1 – Choosing an issue to argue</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L1G2I: 3.1 – Choosing an issue to argue</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L1G2I: 3.1 – Choosing an issue to argue</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L1G2I: 3.1 – Choosing an issue to argue</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L1G2I: 3.1 – Choosing an issue to argue</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3.1 – Choosing an issue to argue</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L1G2I: 3.1 – Choosing an issue to argue</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L1G2I: 3.1 – Choosing an issue to argue</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L1G2I: 3.1 – Choosing an issue to argue</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L1G2I: 3.1 – Choosing an issue to argue</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L1G2I: 3.1 – Choosing an issue to argue</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3.1 – Choosing an issue to argue</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3.1 – 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3.1 – Choosing an issue to argue</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3.1 – Choosing an issue to argue</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3.1 – Choosing an issue to argue</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3.1 – 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3.1 – Choosing an issue to argue</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3.1 – Choosing an issue to argue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3.1 – Choosing an issue to argue</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24.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4.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a:latin typeface="+mn-lt"/>
              </a:rPr>
              <a:t>Section 3 – Present an argument</a:t>
            </a:r>
          </a:p>
        </p:txBody>
      </p:sp>
      <p:sp>
        <p:nvSpPr>
          <p:cNvPr id="2" name="Rectangle 1">
            <a:extLst>
              <a:ext uri="{FF2B5EF4-FFF2-40B4-BE49-F238E27FC236}">
                <a16:creationId xmlns:a16="http://schemas.microsoft.com/office/drawing/2014/main" id="{99D1078A-C66D-48F3-9603-61AA1E82CA34}"/>
              </a:ext>
            </a:extLst>
          </p:cNvPr>
          <p:cNvSpPr/>
          <p:nvPr/>
        </p:nvSpPr>
        <p:spPr>
          <a:xfrm>
            <a:off x="346497" y="1844824"/>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200" b="1" i="1"/>
              <a:t>Lesson Objective: to choose an issue to present as an argument and know how to introduce it</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733896"/>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i="1" dirty="0"/>
              <a:t>Thought about what matters to you and to others</a:t>
            </a:r>
          </a:p>
          <a:p>
            <a:pPr marL="285750" indent="-285750">
              <a:buFont typeface="Arial" panose="020B0604020202020204" pitchFamily="34" charset="0"/>
              <a:buChar char="•"/>
            </a:pPr>
            <a:r>
              <a:rPr lang="en-GB" i="1" dirty="0"/>
              <a:t>Generated ideas about topical issues</a:t>
            </a:r>
          </a:p>
          <a:p>
            <a:pPr marL="285750" indent="-285750">
              <a:buFont typeface="Arial" panose="020B0604020202020204" pitchFamily="34" charset="0"/>
              <a:buChar char="•"/>
            </a:pPr>
            <a:r>
              <a:rPr lang="en-GB" i="1" dirty="0"/>
              <a:t>Explored local, national and global issues</a:t>
            </a:r>
          </a:p>
          <a:p>
            <a:pPr marL="285750" indent="-285750">
              <a:buFont typeface="Arial" panose="020B0604020202020204" pitchFamily="34" charset="0"/>
              <a:buChar char="•"/>
            </a:pPr>
            <a:r>
              <a:rPr lang="en-GB" i="1" dirty="0"/>
              <a:t>Started to plan and research an introduction and supporting evidence</a:t>
            </a:r>
          </a:p>
          <a:p>
            <a:br>
              <a:rPr lang="en-GB" b="1" i="1" dirty="0"/>
            </a:br>
            <a:endParaRPr lang="en-GB" b="1" i="1" dirty="0"/>
          </a:p>
        </p:txBody>
      </p:sp>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50672-5744-0A77-8DEC-3AA702F9D517}"/>
              </a:ext>
            </a:extLst>
          </p:cNvPr>
          <p:cNvSpPr>
            <a:spLocks noGrp="1"/>
          </p:cNvSpPr>
          <p:nvPr>
            <p:ph type="title"/>
          </p:nvPr>
        </p:nvSpPr>
        <p:spPr>
          <a:xfrm>
            <a:off x="395536" y="1052737"/>
            <a:ext cx="7886700" cy="504056"/>
          </a:xfrm>
        </p:spPr>
        <p:txBody>
          <a:bodyPr>
            <a:normAutofit fontScale="90000"/>
          </a:bodyPr>
          <a:lstStyle/>
          <a:p>
            <a:r>
              <a:rPr lang="en-GB" b="1" i="1">
                <a:latin typeface="+mn-lt"/>
              </a:rPr>
              <a:t>Introduction</a:t>
            </a:r>
          </a:p>
        </p:txBody>
      </p:sp>
      <p:sp>
        <p:nvSpPr>
          <p:cNvPr id="3" name="Date Placeholder 2">
            <a:extLst>
              <a:ext uri="{FF2B5EF4-FFF2-40B4-BE49-F238E27FC236}">
                <a16:creationId xmlns:a16="http://schemas.microsoft.com/office/drawing/2014/main" id="{B1EFD17C-0D5F-5197-0CB3-CBA43CA0D5A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795E4F5-BBC6-C237-6D1F-561C487490AF}"/>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39853C9D-12D6-EB8C-C4FA-360455F7C5B2}"/>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85D74FA9-F06D-8A2D-4AC5-750345160F03}"/>
              </a:ext>
            </a:extLst>
          </p:cNvPr>
          <p:cNvSpPr txBox="1"/>
          <p:nvPr/>
        </p:nvSpPr>
        <p:spPr>
          <a:xfrm>
            <a:off x="323528" y="2066082"/>
            <a:ext cx="2862064" cy="276999"/>
          </a:xfrm>
          <a:prstGeom prst="rect">
            <a:avLst/>
          </a:prstGeom>
          <a:noFill/>
        </p:spPr>
        <p:txBody>
          <a:bodyPr wrap="square">
            <a:spAutoFit/>
          </a:bodyPr>
          <a:lstStyle/>
          <a:p>
            <a:r>
              <a:rPr lang="en-GB" sz="1200"/>
              <a:t>Argument is </a:t>
            </a:r>
            <a:r>
              <a:rPr lang="en-GB" sz="1200">
                <a:solidFill>
                  <a:srgbClr val="E6141C"/>
                </a:solidFill>
              </a:rPr>
              <a:t>clearly stated</a:t>
            </a:r>
            <a:r>
              <a:rPr lang="en-GB" sz="1200"/>
              <a:t>.</a:t>
            </a:r>
            <a:r>
              <a:rPr lang="en-GB" sz="1200" b="0">
                <a:effectLst/>
                <a:ea typeface="Times New Roman" panose="02020603050405020304" pitchFamily="18" charset="0"/>
                <a:cs typeface="Times New Roman" panose="02020603050405020304" pitchFamily="18" charset="0"/>
              </a:rPr>
              <a:t> </a:t>
            </a:r>
            <a:endParaRPr lang="en-GB" sz="1200"/>
          </a:p>
        </p:txBody>
      </p:sp>
      <p:sp>
        <p:nvSpPr>
          <p:cNvPr id="7" name="TextBox 6">
            <a:extLst>
              <a:ext uri="{FF2B5EF4-FFF2-40B4-BE49-F238E27FC236}">
                <a16:creationId xmlns:a16="http://schemas.microsoft.com/office/drawing/2014/main" id="{0DFAE899-A079-2996-CC37-7F4DC12E8B07}"/>
              </a:ext>
            </a:extLst>
          </p:cNvPr>
          <p:cNvSpPr txBox="1"/>
          <p:nvPr/>
        </p:nvSpPr>
        <p:spPr>
          <a:xfrm>
            <a:off x="323528" y="3497425"/>
            <a:ext cx="3096344" cy="461665"/>
          </a:xfrm>
          <a:prstGeom prst="rect">
            <a:avLst/>
          </a:prstGeom>
          <a:noFill/>
        </p:spPr>
        <p:txBody>
          <a:bodyPr wrap="square">
            <a:spAutoFit/>
          </a:bodyPr>
          <a:lstStyle/>
          <a:p>
            <a:r>
              <a:rPr lang="en-GB" sz="1200"/>
              <a:t>Argument is clearly stated and </a:t>
            </a:r>
            <a:r>
              <a:rPr lang="en-GB" sz="1200">
                <a:solidFill>
                  <a:srgbClr val="E6141C"/>
                </a:solidFill>
              </a:rPr>
              <a:t>there is an outline of why the issue is important</a:t>
            </a:r>
            <a:r>
              <a:rPr lang="en-GB" sz="1200"/>
              <a:t>. </a:t>
            </a:r>
          </a:p>
        </p:txBody>
      </p:sp>
      <p:sp>
        <p:nvSpPr>
          <p:cNvPr id="8" name="TextBox 7">
            <a:extLst>
              <a:ext uri="{FF2B5EF4-FFF2-40B4-BE49-F238E27FC236}">
                <a16:creationId xmlns:a16="http://schemas.microsoft.com/office/drawing/2014/main" id="{CA29BBFE-CFDF-C495-5334-F15E88444218}"/>
              </a:ext>
            </a:extLst>
          </p:cNvPr>
          <p:cNvSpPr txBox="1"/>
          <p:nvPr/>
        </p:nvSpPr>
        <p:spPr>
          <a:xfrm>
            <a:off x="323528" y="4936921"/>
            <a:ext cx="3096344" cy="646331"/>
          </a:xfrm>
          <a:prstGeom prst="rect">
            <a:avLst/>
          </a:prstGeom>
          <a:noFill/>
        </p:spPr>
        <p:txBody>
          <a:bodyPr wrap="square">
            <a:spAutoFit/>
          </a:bodyPr>
          <a:lstStyle/>
          <a:p>
            <a:r>
              <a:rPr lang="en-GB" sz="1200"/>
              <a:t>Argument is clearly stated. There is an outline of why the issue is important and </a:t>
            </a:r>
            <a:r>
              <a:rPr lang="en-GB" sz="1200">
                <a:solidFill>
                  <a:srgbClr val="E6141C"/>
                </a:solidFill>
              </a:rPr>
              <a:t>reference to an opposing viewpoint.</a:t>
            </a:r>
            <a:r>
              <a:rPr lang="en-GB" sz="1200" b="0">
                <a:solidFill>
                  <a:srgbClr val="E6141C"/>
                </a:solidFill>
                <a:effectLst/>
                <a:ea typeface="Times New Roman" panose="02020603050405020304" pitchFamily="18" charset="0"/>
                <a:cs typeface="Times New Roman" panose="02020603050405020304" pitchFamily="18" charset="0"/>
              </a:rPr>
              <a:t> </a:t>
            </a:r>
            <a:endParaRPr lang="en-GB" sz="1200">
              <a:solidFill>
                <a:srgbClr val="E6141C"/>
              </a:solidFill>
            </a:endParaRPr>
          </a:p>
        </p:txBody>
      </p:sp>
      <p:sp>
        <p:nvSpPr>
          <p:cNvPr id="9" name="Arrow: Down 8">
            <a:extLst>
              <a:ext uri="{FF2B5EF4-FFF2-40B4-BE49-F238E27FC236}">
                <a16:creationId xmlns:a16="http://schemas.microsoft.com/office/drawing/2014/main" id="{AD34D104-2822-0B7C-388B-4E5EB2432C02}"/>
              </a:ext>
            </a:extLst>
          </p:cNvPr>
          <p:cNvSpPr/>
          <p:nvPr/>
        </p:nvSpPr>
        <p:spPr>
          <a:xfrm>
            <a:off x="1208212" y="2622095"/>
            <a:ext cx="288032" cy="522105"/>
          </a:xfrm>
          <a:prstGeom prst="downArrow">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Down 9">
            <a:extLst>
              <a:ext uri="{FF2B5EF4-FFF2-40B4-BE49-F238E27FC236}">
                <a16:creationId xmlns:a16="http://schemas.microsoft.com/office/drawing/2014/main" id="{F75FF7D9-9116-1C40-BFEF-71AECB330FF6}"/>
              </a:ext>
            </a:extLst>
          </p:cNvPr>
          <p:cNvSpPr/>
          <p:nvPr/>
        </p:nvSpPr>
        <p:spPr>
          <a:xfrm>
            <a:off x="1208212" y="4343556"/>
            <a:ext cx="288032" cy="522105"/>
          </a:xfrm>
          <a:prstGeom prst="downArrow">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a:extLst>
              <a:ext uri="{FF2B5EF4-FFF2-40B4-BE49-F238E27FC236}">
                <a16:creationId xmlns:a16="http://schemas.microsoft.com/office/drawing/2014/main" id="{D8827D7F-FB44-2831-6DB1-41323B09DD80}"/>
              </a:ext>
            </a:extLst>
          </p:cNvPr>
          <p:cNvSpPr/>
          <p:nvPr/>
        </p:nvSpPr>
        <p:spPr>
          <a:xfrm>
            <a:off x="3779912" y="1828565"/>
            <a:ext cx="4968552" cy="103057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a:solidFill>
                  <a:schemeClr val="tx1"/>
                </a:solidFill>
              </a:rPr>
              <a:t>Argument statement</a:t>
            </a:r>
          </a:p>
          <a:p>
            <a:r>
              <a:rPr lang="en-GB" sz="1200"/>
              <a:t>A sentence or two that tells others your main point and why you believe it. It's like the backbone of your argument or idea. You still want your introduction to hook your audience, so think about ways you can present this statement in an original and powerful way.</a:t>
            </a:r>
            <a:endParaRPr lang="en-GB" sz="1200" b="1" i="1">
              <a:solidFill>
                <a:schemeClr val="tx1"/>
              </a:solidFill>
            </a:endParaRPr>
          </a:p>
        </p:txBody>
      </p:sp>
      <p:sp>
        <p:nvSpPr>
          <p:cNvPr id="12" name="Rectangle 11">
            <a:extLst>
              <a:ext uri="{FF2B5EF4-FFF2-40B4-BE49-F238E27FC236}">
                <a16:creationId xmlns:a16="http://schemas.microsoft.com/office/drawing/2014/main" id="{9BB22554-A34E-D36F-C221-51FA4097E6F8}"/>
              </a:ext>
            </a:extLst>
          </p:cNvPr>
          <p:cNvSpPr/>
          <p:nvPr/>
        </p:nvSpPr>
        <p:spPr>
          <a:xfrm>
            <a:off x="3779912" y="3148903"/>
            <a:ext cx="4968552" cy="1030574"/>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t"/>
          <a:lstStyle/>
          <a:p>
            <a:pPr algn="ctr"/>
            <a:r>
              <a:rPr lang="en-GB" sz="1200" b="1" i="1">
                <a:solidFill>
                  <a:schemeClr val="tx1"/>
                </a:solidFill>
              </a:rPr>
              <a:t>Why the issue is important</a:t>
            </a:r>
          </a:p>
          <a:p>
            <a:r>
              <a:rPr lang="en-GB" sz="1200">
                <a:solidFill>
                  <a:schemeClr val="tx1"/>
                </a:solidFill>
              </a:rPr>
              <a:t>This</a:t>
            </a:r>
            <a:r>
              <a:rPr lang="en-GB" sz="1200" b="0" i="0">
                <a:solidFill>
                  <a:schemeClr val="tx1"/>
                </a:solidFill>
                <a:effectLst/>
              </a:rPr>
              <a:t> involves presenting key reasons, facts or aspects that make the issue relevant, impactful or crucial. You might think about the importance to the audience, the positive or negative consequences, or the impact on local or wider society.</a:t>
            </a:r>
            <a:r>
              <a:rPr lang="en-GB" sz="1200">
                <a:solidFill>
                  <a:schemeClr val="tx1"/>
                </a:solidFill>
              </a:rPr>
              <a:t> </a:t>
            </a:r>
            <a:endParaRPr lang="en-GB" sz="1200" b="1" i="1">
              <a:solidFill>
                <a:schemeClr val="tx1"/>
              </a:solidFill>
            </a:endParaRPr>
          </a:p>
        </p:txBody>
      </p:sp>
      <p:sp>
        <p:nvSpPr>
          <p:cNvPr id="13" name="Rectangle 12">
            <a:extLst>
              <a:ext uri="{FF2B5EF4-FFF2-40B4-BE49-F238E27FC236}">
                <a16:creationId xmlns:a16="http://schemas.microsoft.com/office/drawing/2014/main" id="{0252C2F7-2DCC-19BB-0A0B-4986E1BE0534}"/>
              </a:ext>
            </a:extLst>
          </p:cNvPr>
          <p:cNvSpPr/>
          <p:nvPr/>
        </p:nvSpPr>
        <p:spPr>
          <a:xfrm>
            <a:off x="3779912" y="4792034"/>
            <a:ext cx="4968552" cy="936103"/>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a:solidFill>
                  <a:schemeClr val="tx1"/>
                </a:solidFill>
              </a:rPr>
              <a:t>Opposing viewpoint</a:t>
            </a:r>
          </a:p>
          <a:p>
            <a:r>
              <a:rPr lang="en-GB" sz="1200" b="0" i="0">
                <a:solidFill>
                  <a:schemeClr val="tx1"/>
                </a:solidFill>
                <a:effectLst/>
              </a:rPr>
              <a:t>This means considering a different opinion or perspective that disagrees with the main idea you're discussing. It involves acknowledging and dealing with a contrasting stance on the topic.</a:t>
            </a:r>
            <a:endParaRPr lang="en-GB" sz="1200" b="1" i="1">
              <a:solidFill>
                <a:schemeClr val="tx1"/>
              </a:solidFill>
            </a:endParaRPr>
          </a:p>
        </p:txBody>
      </p:sp>
      <p:pic>
        <p:nvPicPr>
          <p:cNvPr id="14" name="Picture 13" descr="A black x on a white background&#10;&#10;Description automatically generated">
            <a:extLst>
              <a:ext uri="{FF2B5EF4-FFF2-40B4-BE49-F238E27FC236}">
                <a16:creationId xmlns:a16="http://schemas.microsoft.com/office/drawing/2014/main" id="{C3308E38-6F1C-9335-FA93-B06E521E3398}"/>
              </a:ext>
            </a:extLst>
          </p:cNvPr>
          <p:cNvPicPr>
            <a:picLocks noChangeAspect="1"/>
          </p:cNvPicPr>
          <p:nvPr/>
        </p:nvPicPr>
        <p:blipFill>
          <a:blip r:embed="rId2"/>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216969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50672-5744-0A77-8DEC-3AA702F9D517}"/>
              </a:ext>
            </a:extLst>
          </p:cNvPr>
          <p:cNvSpPr>
            <a:spLocks noGrp="1"/>
          </p:cNvSpPr>
          <p:nvPr>
            <p:ph type="title"/>
          </p:nvPr>
        </p:nvSpPr>
        <p:spPr>
          <a:xfrm>
            <a:off x="395536" y="1052737"/>
            <a:ext cx="7886700" cy="504056"/>
          </a:xfrm>
        </p:spPr>
        <p:txBody>
          <a:bodyPr>
            <a:normAutofit fontScale="90000"/>
          </a:bodyPr>
          <a:lstStyle/>
          <a:p>
            <a:r>
              <a:rPr lang="en-GB" b="1" i="1">
                <a:latin typeface="+mn-lt"/>
              </a:rPr>
              <a:t>Introduction</a:t>
            </a:r>
          </a:p>
        </p:txBody>
      </p:sp>
      <p:sp>
        <p:nvSpPr>
          <p:cNvPr id="3" name="Date Placeholder 2">
            <a:extLst>
              <a:ext uri="{FF2B5EF4-FFF2-40B4-BE49-F238E27FC236}">
                <a16:creationId xmlns:a16="http://schemas.microsoft.com/office/drawing/2014/main" id="{B1EFD17C-0D5F-5197-0CB3-CBA43CA0D5A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795E4F5-BBC6-C237-6D1F-561C487490AF}"/>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39853C9D-12D6-EB8C-C4FA-360455F7C5B2}"/>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6" name="TextBox 5">
            <a:extLst>
              <a:ext uri="{FF2B5EF4-FFF2-40B4-BE49-F238E27FC236}">
                <a16:creationId xmlns:a16="http://schemas.microsoft.com/office/drawing/2014/main" id="{85D74FA9-F06D-8A2D-4AC5-750345160F03}"/>
              </a:ext>
            </a:extLst>
          </p:cNvPr>
          <p:cNvSpPr txBox="1"/>
          <p:nvPr/>
        </p:nvSpPr>
        <p:spPr>
          <a:xfrm>
            <a:off x="323528" y="2066082"/>
            <a:ext cx="2862064" cy="276999"/>
          </a:xfrm>
          <a:prstGeom prst="rect">
            <a:avLst/>
          </a:prstGeom>
          <a:noFill/>
        </p:spPr>
        <p:txBody>
          <a:bodyPr wrap="square">
            <a:spAutoFit/>
          </a:bodyPr>
          <a:lstStyle/>
          <a:p>
            <a:r>
              <a:rPr lang="en-GB" sz="1200"/>
              <a:t>Argument is </a:t>
            </a:r>
            <a:r>
              <a:rPr lang="en-GB" sz="1200">
                <a:solidFill>
                  <a:srgbClr val="E6141C"/>
                </a:solidFill>
              </a:rPr>
              <a:t>clearly stated</a:t>
            </a:r>
            <a:r>
              <a:rPr lang="en-GB" sz="1200"/>
              <a:t>.</a:t>
            </a:r>
            <a:r>
              <a:rPr lang="en-GB" sz="1200" b="0">
                <a:effectLst/>
                <a:ea typeface="Times New Roman" panose="02020603050405020304" pitchFamily="18" charset="0"/>
                <a:cs typeface="Times New Roman" panose="02020603050405020304" pitchFamily="18" charset="0"/>
              </a:rPr>
              <a:t> </a:t>
            </a:r>
            <a:endParaRPr lang="en-GB" sz="1200"/>
          </a:p>
        </p:txBody>
      </p:sp>
      <p:sp>
        <p:nvSpPr>
          <p:cNvPr id="7" name="TextBox 6">
            <a:extLst>
              <a:ext uri="{FF2B5EF4-FFF2-40B4-BE49-F238E27FC236}">
                <a16:creationId xmlns:a16="http://schemas.microsoft.com/office/drawing/2014/main" id="{0DFAE899-A079-2996-CC37-7F4DC12E8B07}"/>
              </a:ext>
            </a:extLst>
          </p:cNvPr>
          <p:cNvSpPr txBox="1"/>
          <p:nvPr/>
        </p:nvSpPr>
        <p:spPr>
          <a:xfrm>
            <a:off x="323528" y="3497425"/>
            <a:ext cx="3096344" cy="461665"/>
          </a:xfrm>
          <a:prstGeom prst="rect">
            <a:avLst/>
          </a:prstGeom>
          <a:noFill/>
        </p:spPr>
        <p:txBody>
          <a:bodyPr wrap="square">
            <a:spAutoFit/>
          </a:bodyPr>
          <a:lstStyle/>
          <a:p>
            <a:r>
              <a:rPr lang="en-GB" sz="1200"/>
              <a:t>Argument is clearly stated and </a:t>
            </a:r>
            <a:r>
              <a:rPr lang="en-GB" sz="1200">
                <a:solidFill>
                  <a:srgbClr val="E6141C"/>
                </a:solidFill>
              </a:rPr>
              <a:t>there is an outline of why the issue is important</a:t>
            </a:r>
            <a:r>
              <a:rPr lang="en-GB" sz="1200"/>
              <a:t>. </a:t>
            </a:r>
          </a:p>
        </p:txBody>
      </p:sp>
      <p:sp>
        <p:nvSpPr>
          <p:cNvPr id="8" name="TextBox 7">
            <a:extLst>
              <a:ext uri="{FF2B5EF4-FFF2-40B4-BE49-F238E27FC236}">
                <a16:creationId xmlns:a16="http://schemas.microsoft.com/office/drawing/2014/main" id="{CA29BBFE-CFDF-C495-5334-F15E88444218}"/>
              </a:ext>
            </a:extLst>
          </p:cNvPr>
          <p:cNvSpPr txBox="1"/>
          <p:nvPr/>
        </p:nvSpPr>
        <p:spPr>
          <a:xfrm>
            <a:off x="323528" y="4936921"/>
            <a:ext cx="3096344" cy="646331"/>
          </a:xfrm>
          <a:prstGeom prst="rect">
            <a:avLst/>
          </a:prstGeom>
          <a:noFill/>
        </p:spPr>
        <p:txBody>
          <a:bodyPr wrap="square">
            <a:spAutoFit/>
          </a:bodyPr>
          <a:lstStyle/>
          <a:p>
            <a:r>
              <a:rPr lang="en-GB" sz="1200"/>
              <a:t>Argument is clearly stated. There is an outline of why the issue is important and </a:t>
            </a:r>
            <a:r>
              <a:rPr lang="en-GB" sz="1200">
                <a:solidFill>
                  <a:srgbClr val="E6141C"/>
                </a:solidFill>
              </a:rPr>
              <a:t>reference to an opposing viewpoint.</a:t>
            </a:r>
            <a:r>
              <a:rPr lang="en-GB" sz="1200" b="0">
                <a:solidFill>
                  <a:srgbClr val="E6141C"/>
                </a:solidFill>
                <a:effectLst/>
                <a:ea typeface="Times New Roman" panose="02020603050405020304" pitchFamily="18" charset="0"/>
                <a:cs typeface="Times New Roman" panose="02020603050405020304" pitchFamily="18" charset="0"/>
              </a:rPr>
              <a:t> </a:t>
            </a:r>
            <a:endParaRPr lang="en-GB" sz="1200">
              <a:solidFill>
                <a:srgbClr val="E6141C"/>
              </a:solidFill>
            </a:endParaRPr>
          </a:p>
        </p:txBody>
      </p:sp>
      <p:sp>
        <p:nvSpPr>
          <p:cNvPr id="9" name="Arrow: Down 8">
            <a:extLst>
              <a:ext uri="{FF2B5EF4-FFF2-40B4-BE49-F238E27FC236}">
                <a16:creationId xmlns:a16="http://schemas.microsoft.com/office/drawing/2014/main" id="{AD34D104-2822-0B7C-388B-4E5EB2432C02}"/>
              </a:ext>
            </a:extLst>
          </p:cNvPr>
          <p:cNvSpPr/>
          <p:nvPr/>
        </p:nvSpPr>
        <p:spPr>
          <a:xfrm>
            <a:off x="1208212" y="2622095"/>
            <a:ext cx="288032" cy="522105"/>
          </a:xfrm>
          <a:prstGeom prst="downArrow">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Down 9">
            <a:extLst>
              <a:ext uri="{FF2B5EF4-FFF2-40B4-BE49-F238E27FC236}">
                <a16:creationId xmlns:a16="http://schemas.microsoft.com/office/drawing/2014/main" id="{F75FF7D9-9116-1C40-BFEF-71AECB330FF6}"/>
              </a:ext>
            </a:extLst>
          </p:cNvPr>
          <p:cNvSpPr/>
          <p:nvPr/>
        </p:nvSpPr>
        <p:spPr>
          <a:xfrm>
            <a:off x="1208212" y="4343556"/>
            <a:ext cx="288032" cy="522105"/>
          </a:xfrm>
          <a:prstGeom prst="downArrow">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a:extLst>
              <a:ext uri="{FF2B5EF4-FFF2-40B4-BE49-F238E27FC236}">
                <a16:creationId xmlns:a16="http://schemas.microsoft.com/office/drawing/2014/main" id="{D8827D7F-FB44-2831-6DB1-41323B09DD80}"/>
              </a:ext>
            </a:extLst>
          </p:cNvPr>
          <p:cNvSpPr/>
          <p:nvPr/>
        </p:nvSpPr>
        <p:spPr>
          <a:xfrm>
            <a:off x="3779912" y="1828565"/>
            <a:ext cx="4968552" cy="936103"/>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a:solidFill>
                  <a:schemeClr val="tx1"/>
                </a:solidFill>
              </a:rPr>
              <a:t>Argument statement</a:t>
            </a:r>
          </a:p>
          <a:p>
            <a:r>
              <a:rPr lang="en-GB" sz="1200" b="0" i="0">
                <a:solidFill>
                  <a:schemeClr val="tx1"/>
                </a:solidFill>
                <a:effectLst/>
              </a:rPr>
              <a:t>Picture a society that values its young people's opinions, recognising their ability to shape what's ahead. Lowering the voting age to 16 isn't just about a number; it's about respecting the rights and ideas of teenagers.</a:t>
            </a:r>
            <a:endParaRPr lang="en-GB" sz="1200" b="1" i="1">
              <a:solidFill>
                <a:schemeClr val="tx1"/>
              </a:solidFill>
            </a:endParaRPr>
          </a:p>
        </p:txBody>
      </p:sp>
      <p:sp>
        <p:nvSpPr>
          <p:cNvPr id="12" name="Rectangle 11">
            <a:extLst>
              <a:ext uri="{FF2B5EF4-FFF2-40B4-BE49-F238E27FC236}">
                <a16:creationId xmlns:a16="http://schemas.microsoft.com/office/drawing/2014/main" id="{9BB22554-A34E-D36F-C221-51FA4097E6F8}"/>
              </a:ext>
            </a:extLst>
          </p:cNvPr>
          <p:cNvSpPr/>
          <p:nvPr/>
        </p:nvSpPr>
        <p:spPr>
          <a:xfrm>
            <a:off x="3779912" y="3241745"/>
            <a:ext cx="4968552" cy="121813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a:solidFill>
                  <a:schemeClr val="tx1"/>
                </a:solidFill>
              </a:rPr>
              <a:t>Why the issue is important</a:t>
            </a:r>
          </a:p>
          <a:p>
            <a:r>
              <a:rPr lang="en-GB" sz="1200" b="0" i="0">
                <a:solidFill>
                  <a:schemeClr val="tx1"/>
                </a:solidFill>
                <a:effectLst/>
              </a:rPr>
              <a:t>It's a crucial matter, acknowledging the views of 16-year-olds. It's a step forward to involve and encourage the generation who will inherit today's decisions. Allowing 16-year-olds to vote broadens our discussions about democracy. It adds diverse viewpoints and encourages young people to get involved in politics from an earlier age.</a:t>
            </a:r>
            <a:endParaRPr lang="en-GB" sz="1200" b="1" i="1">
              <a:solidFill>
                <a:schemeClr val="tx1"/>
              </a:solidFill>
            </a:endParaRPr>
          </a:p>
        </p:txBody>
      </p:sp>
      <p:sp>
        <p:nvSpPr>
          <p:cNvPr id="13" name="Rectangle 12">
            <a:extLst>
              <a:ext uri="{FF2B5EF4-FFF2-40B4-BE49-F238E27FC236}">
                <a16:creationId xmlns:a16="http://schemas.microsoft.com/office/drawing/2014/main" id="{0252C2F7-2DCC-19BB-0A0B-4986E1BE0534}"/>
              </a:ext>
            </a:extLst>
          </p:cNvPr>
          <p:cNvSpPr/>
          <p:nvPr/>
        </p:nvSpPr>
        <p:spPr>
          <a:xfrm>
            <a:off x="3779912" y="4902825"/>
            <a:ext cx="4968552" cy="711318"/>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a:solidFill>
                  <a:schemeClr val="tx1"/>
                </a:solidFill>
              </a:rPr>
              <a:t>Opposing viewpoint</a:t>
            </a:r>
          </a:p>
          <a:p>
            <a:r>
              <a:rPr lang="en-GB" sz="1200" b="0" i="0">
                <a:solidFill>
                  <a:schemeClr val="tx1"/>
                </a:solidFill>
                <a:effectLst/>
              </a:rPr>
              <a:t>Yet, there's a concern: do they have the maturity to vote wisely? Exploring this is vital as we consider the significance of this potential change.</a:t>
            </a:r>
            <a:endParaRPr lang="en-GB" sz="1200" b="1" i="1">
              <a:solidFill>
                <a:schemeClr val="tx1"/>
              </a:solidFill>
            </a:endParaRPr>
          </a:p>
        </p:txBody>
      </p:sp>
      <p:sp>
        <p:nvSpPr>
          <p:cNvPr id="14" name="TextBox 13">
            <a:extLst>
              <a:ext uri="{FF2B5EF4-FFF2-40B4-BE49-F238E27FC236}">
                <a16:creationId xmlns:a16="http://schemas.microsoft.com/office/drawing/2014/main" id="{7AE61BF3-9AF9-89A8-BB9E-56910661E554}"/>
              </a:ext>
            </a:extLst>
          </p:cNvPr>
          <p:cNvSpPr txBox="1"/>
          <p:nvPr/>
        </p:nvSpPr>
        <p:spPr>
          <a:xfrm>
            <a:off x="5220072" y="1218888"/>
            <a:ext cx="2088232" cy="369332"/>
          </a:xfrm>
          <a:prstGeom prst="rect">
            <a:avLst/>
          </a:prstGeom>
          <a:noFill/>
        </p:spPr>
        <p:txBody>
          <a:bodyPr wrap="square" rtlCol="0">
            <a:spAutoFit/>
          </a:bodyPr>
          <a:lstStyle/>
          <a:p>
            <a:pPr algn="ctr"/>
            <a:r>
              <a:rPr lang="en-GB" b="1" i="1">
                <a:solidFill>
                  <a:srgbClr val="FF0000"/>
                </a:solidFill>
              </a:rPr>
              <a:t>Example</a:t>
            </a:r>
          </a:p>
        </p:txBody>
      </p:sp>
      <p:sp>
        <p:nvSpPr>
          <p:cNvPr id="15" name="Arrow: Down 14">
            <a:extLst>
              <a:ext uri="{FF2B5EF4-FFF2-40B4-BE49-F238E27FC236}">
                <a16:creationId xmlns:a16="http://schemas.microsoft.com/office/drawing/2014/main" id="{9EFA272A-05E7-D792-7DE8-2EF651A2FBB7}"/>
              </a:ext>
            </a:extLst>
          </p:cNvPr>
          <p:cNvSpPr/>
          <p:nvPr/>
        </p:nvSpPr>
        <p:spPr>
          <a:xfrm>
            <a:off x="6130466" y="2775387"/>
            <a:ext cx="288032" cy="522105"/>
          </a:xfrm>
          <a:prstGeom prst="downArrow">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Arrow: Down 15">
            <a:extLst>
              <a:ext uri="{FF2B5EF4-FFF2-40B4-BE49-F238E27FC236}">
                <a16:creationId xmlns:a16="http://schemas.microsoft.com/office/drawing/2014/main" id="{5A52027D-4F66-479B-F3F4-2DDA8B9A519D}"/>
              </a:ext>
            </a:extLst>
          </p:cNvPr>
          <p:cNvSpPr/>
          <p:nvPr/>
        </p:nvSpPr>
        <p:spPr>
          <a:xfrm>
            <a:off x="6130466" y="4459882"/>
            <a:ext cx="288032" cy="522105"/>
          </a:xfrm>
          <a:prstGeom prst="downArrow">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7" name="Picture 16" descr="A black x on a white background&#10;&#10;Description automatically generated">
            <a:extLst>
              <a:ext uri="{FF2B5EF4-FFF2-40B4-BE49-F238E27FC236}">
                <a16:creationId xmlns:a16="http://schemas.microsoft.com/office/drawing/2014/main" id="{09B5A1E2-AB35-45A9-26F3-DB9E6C861822}"/>
              </a:ext>
            </a:extLst>
          </p:cNvPr>
          <p:cNvPicPr>
            <a:picLocks noChangeAspect="1"/>
          </p:cNvPicPr>
          <p:nvPr/>
        </p:nvPicPr>
        <p:blipFill>
          <a:blip r:embed="rId2"/>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189608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83F0E-1EE3-4780-B4E4-7DCCF9C3415B}"/>
              </a:ext>
            </a:extLst>
          </p:cNvPr>
          <p:cNvSpPr>
            <a:spLocks noGrp="1"/>
          </p:cNvSpPr>
          <p:nvPr>
            <p:ph type="title"/>
          </p:nvPr>
        </p:nvSpPr>
        <p:spPr>
          <a:xfrm>
            <a:off x="306707" y="1105877"/>
            <a:ext cx="7886700" cy="461665"/>
          </a:xfrm>
        </p:spPr>
        <p:txBody>
          <a:bodyPr>
            <a:normAutofit fontScale="90000"/>
          </a:bodyPr>
          <a:lstStyle/>
          <a:p>
            <a:r>
              <a:rPr lang="en-GB" sz="2800" b="1" i="1">
                <a:latin typeface="+mn-lt"/>
              </a:rPr>
              <a:t>The context of the argument</a:t>
            </a:r>
          </a:p>
        </p:txBody>
      </p:sp>
      <p:sp>
        <p:nvSpPr>
          <p:cNvPr id="3" name="Date Placeholder 2">
            <a:extLst>
              <a:ext uri="{FF2B5EF4-FFF2-40B4-BE49-F238E27FC236}">
                <a16:creationId xmlns:a16="http://schemas.microsoft.com/office/drawing/2014/main" id="{EC06908A-F757-777C-7AC6-05CB30108F3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09A0C6D-2C33-E99D-9015-5B62F30C532C}"/>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BD503980-F509-139A-5DFC-52B5DEBE1CFD}"/>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6" name="Rectangle 5">
            <a:extLst>
              <a:ext uri="{FF2B5EF4-FFF2-40B4-BE49-F238E27FC236}">
                <a16:creationId xmlns:a16="http://schemas.microsoft.com/office/drawing/2014/main" id="{3662A8E9-F6BD-D8B5-894F-B1FAF6D44D89}"/>
              </a:ext>
            </a:extLst>
          </p:cNvPr>
          <p:cNvSpPr/>
          <p:nvPr/>
        </p:nvSpPr>
        <p:spPr>
          <a:xfrm>
            <a:off x="367533" y="2185246"/>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Historical</a:t>
            </a:r>
          </a:p>
        </p:txBody>
      </p:sp>
      <p:sp>
        <p:nvSpPr>
          <p:cNvPr id="7" name="Rectangle 6">
            <a:extLst>
              <a:ext uri="{FF2B5EF4-FFF2-40B4-BE49-F238E27FC236}">
                <a16:creationId xmlns:a16="http://schemas.microsoft.com/office/drawing/2014/main" id="{49EF3C39-FACA-ECF4-7A91-FD11AF9D9311}"/>
              </a:ext>
            </a:extLst>
          </p:cNvPr>
          <p:cNvSpPr/>
          <p:nvPr/>
        </p:nvSpPr>
        <p:spPr>
          <a:xfrm>
            <a:off x="3216413" y="2185246"/>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Cultural</a:t>
            </a:r>
          </a:p>
        </p:txBody>
      </p:sp>
      <p:sp>
        <p:nvSpPr>
          <p:cNvPr id="8" name="Rectangle 7">
            <a:extLst>
              <a:ext uri="{FF2B5EF4-FFF2-40B4-BE49-F238E27FC236}">
                <a16:creationId xmlns:a16="http://schemas.microsoft.com/office/drawing/2014/main" id="{EA120099-AD77-3C1E-A297-CC022E831237}"/>
              </a:ext>
            </a:extLst>
          </p:cNvPr>
          <p:cNvSpPr/>
          <p:nvPr/>
        </p:nvSpPr>
        <p:spPr>
          <a:xfrm>
            <a:off x="6065293" y="2185246"/>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Economic</a:t>
            </a:r>
          </a:p>
        </p:txBody>
      </p:sp>
      <p:sp>
        <p:nvSpPr>
          <p:cNvPr id="9" name="Rectangle 8">
            <a:extLst>
              <a:ext uri="{FF2B5EF4-FFF2-40B4-BE49-F238E27FC236}">
                <a16:creationId xmlns:a16="http://schemas.microsoft.com/office/drawing/2014/main" id="{59DFDFFA-5BC6-8C31-36A8-FF99BB25E830}"/>
              </a:ext>
            </a:extLst>
          </p:cNvPr>
          <p:cNvSpPr/>
          <p:nvPr/>
        </p:nvSpPr>
        <p:spPr>
          <a:xfrm>
            <a:off x="1743351" y="3381748"/>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Scientific</a:t>
            </a:r>
          </a:p>
        </p:txBody>
      </p:sp>
      <p:sp>
        <p:nvSpPr>
          <p:cNvPr id="10" name="Rectangle 9">
            <a:extLst>
              <a:ext uri="{FF2B5EF4-FFF2-40B4-BE49-F238E27FC236}">
                <a16:creationId xmlns:a16="http://schemas.microsoft.com/office/drawing/2014/main" id="{2264DFC7-A64B-B7F4-D849-073BDEFBC852}"/>
              </a:ext>
            </a:extLst>
          </p:cNvPr>
          <p:cNvSpPr/>
          <p:nvPr/>
        </p:nvSpPr>
        <p:spPr>
          <a:xfrm>
            <a:off x="4592815" y="3381748"/>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Political</a:t>
            </a:r>
          </a:p>
        </p:txBody>
      </p:sp>
      <p:sp>
        <p:nvSpPr>
          <p:cNvPr id="11" name="Rectangle 10">
            <a:extLst>
              <a:ext uri="{FF2B5EF4-FFF2-40B4-BE49-F238E27FC236}">
                <a16:creationId xmlns:a16="http://schemas.microsoft.com/office/drawing/2014/main" id="{06D74740-A770-17DE-4C50-BEC243B0DAB2}"/>
              </a:ext>
            </a:extLst>
          </p:cNvPr>
          <p:cNvSpPr/>
          <p:nvPr/>
        </p:nvSpPr>
        <p:spPr>
          <a:xfrm>
            <a:off x="367533" y="4583523"/>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Technological</a:t>
            </a:r>
          </a:p>
        </p:txBody>
      </p:sp>
      <p:sp>
        <p:nvSpPr>
          <p:cNvPr id="12" name="Rectangle 11">
            <a:extLst>
              <a:ext uri="{FF2B5EF4-FFF2-40B4-BE49-F238E27FC236}">
                <a16:creationId xmlns:a16="http://schemas.microsoft.com/office/drawing/2014/main" id="{2218D2AD-E975-B305-937D-17BE4F9EC292}"/>
              </a:ext>
            </a:extLst>
          </p:cNvPr>
          <p:cNvSpPr/>
          <p:nvPr/>
        </p:nvSpPr>
        <p:spPr>
          <a:xfrm>
            <a:off x="6117979" y="4578250"/>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Environmental</a:t>
            </a:r>
          </a:p>
        </p:txBody>
      </p:sp>
      <p:sp>
        <p:nvSpPr>
          <p:cNvPr id="13" name="Rectangle 12">
            <a:extLst>
              <a:ext uri="{FF2B5EF4-FFF2-40B4-BE49-F238E27FC236}">
                <a16:creationId xmlns:a16="http://schemas.microsoft.com/office/drawing/2014/main" id="{919E686E-1D37-ABDA-CB56-7C66167F57E2}"/>
              </a:ext>
            </a:extLst>
          </p:cNvPr>
          <p:cNvSpPr/>
          <p:nvPr/>
        </p:nvSpPr>
        <p:spPr>
          <a:xfrm>
            <a:off x="3242756" y="4583523"/>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i="1"/>
              <a:t>Personal</a:t>
            </a:r>
          </a:p>
        </p:txBody>
      </p:sp>
      <p:sp>
        <p:nvSpPr>
          <p:cNvPr id="15" name="TextBox 14">
            <a:extLst>
              <a:ext uri="{FF2B5EF4-FFF2-40B4-BE49-F238E27FC236}">
                <a16:creationId xmlns:a16="http://schemas.microsoft.com/office/drawing/2014/main" id="{172AEB72-30B9-7F1F-C2F3-9640B24114EF}"/>
              </a:ext>
            </a:extLst>
          </p:cNvPr>
          <p:cNvSpPr txBox="1"/>
          <p:nvPr/>
        </p:nvSpPr>
        <p:spPr>
          <a:xfrm>
            <a:off x="367533" y="1567542"/>
            <a:ext cx="8469760" cy="461665"/>
          </a:xfrm>
          <a:prstGeom prst="rect">
            <a:avLst/>
          </a:prstGeom>
          <a:solidFill>
            <a:srgbClr val="FBCF0A"/>
          </a:solidFill>
        </p:spPr>
        <p:txBody>
          <a:bodyPr wrap="square" lIns="91440" tIns="45720" rIns="91440" bIns="45720" anchor="t">
            <a:spAutoFit/>
          </a:bodyPr>
          <a:lstStyle/>
          <a:p>
            <a:r>
              <a:rPr lang="en-GB" sz="1200" b="0" i="0">
                <a:effectLst/>
              </a:rPr>
              <a:t>Understanding the argument context means knowing the bigger picture. It's about recognising the important factors, situations or information that play a role in the overall discussion</a:t>
            </a:r>
            <a:r>
              <a:rPr lang="en-GB" sz="1200"/>
              <a:t>.</a:t>
            </a:r>
          </a:p>
        </p:txBody>
      </p:sp>
      <p:sp>
        <p:nvSpPr>
          <p:cNvPr id="16" name="TextBox 15">
            <a:extLst>
              <a:ext uri="{FF2B5EF4-FFF2-40B4-BE49-F238E27FC236}">
                <a16:creationId xmlns:a16="http://schemas.microsoft.com/office/drawing/2014/main" id="{8E47F35C-D671-AD19-1F60-249183973387}"/>
              </a:ext>
            </a:extLst>
          </p:cNvPr>
          <p:cNvSpPr txBox="1"/>
          <p:nvPr/>
        </p:nvSpPr>
        <p:spPr>
          <a:xfrm>
            <a:off x="351121" y="5816989"/>
            <a:ext cx="8538858" cy="461665"/>
          </a:xfrm>
          <a:prstGeom prst="rect">
            <a:avLst/>
          </a:prstGeom>
          <a:solidFill>
            <a:srgbClr val="F58A1D"/>
          </a:solidFill>
        </p:spPr>
        <p:txBody>
          <a:bodyPr wrap="square">
            <a:spAutoFit/>
          </a:bodyPr>
          <a:lstStyle/>
          <a:p>
            <a:r>
              <a:rPr lang="en-GB" sz="1200" b="0" i="0">
                <a:effectLst/>
              </a:rPr>
              <a:t>Here are some ways you can think about the context of your argument – you might need to do some research, but it will strengthen your argument and help you to support it.</a:t>
            </a:r>
            <a:endParaRPr lang="en-GB" sz="1200"/>
          </a:p>
        </p:txBody>
      </p:sp>
      <p:sp>
        <p:nvSpPr>
          <p:cNvPr id="17" name="Rectangle 16">
            <a:extLst>
              <a:ext uri="{FF2B5EF4-FFF2-40B4-BE49-F238E27FC236}">
                <a16:creationId xmlns:a16="http://schemas.microsoft.com/office/drawing/2014/main" id="{0D9EF34B-8B9D-BE53-2EBA-C29543BD7C00}"/>
              </a:ext>
            </a:extLst>
          </p:cNvPr>
          <p:cNvSpPr/>
          <p:nvPr/>
        </p:nvSpPr>
        <p:spPr>
          <a:xfrm>
            <a:off x="367533" y="2192952"/>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solidFill>
                  <a:schemeClr val="tx1"/>
                </a:solidFill>
              </a:rPr>
              <a:t>Historical</a:t>
            </a:r>
          </a:p>
          <a:p>
            <a:r>
              <a:rPr lang="en-GB" sz="1100">
                <a:solidFill>
                  <a:schemeClr val="tx1"/>
                </a:solidFill>
              </a:rPr>
              <a:t>Think about what happened in the past that affects what's going on now. Consider events or changes that shaped the way things are today.</a:t>
            </a:r>
            <a:endParaRPr lang="en-GB" sz="1100" i="1">
              <a:solidFill>
                <a:schemeClr val="tx1"/>
              </a:solidFill>
            </a:endParaRPr>
          </a:p>
        </p:txBody>
      </p:sp>
      <p:sp>
        <p:nvSpPr>
          <p:cNvPr id="18" name="Rectangle 17">
            <a:extLst>
              <a:ext uri="{FF2B5EF4-FFF2-40B4-BE49-F238E27FC236}">
                <a16:creationId xmlns:a16="http://schemas.microsoft.com/office/drawing/2014/main" id="{58C7834F-B925-3C5F-B938-30ADEEB5FB84}"/>
              </a:ext>
            </a:extLst>
          </p:cNvPr>
          <p:cNvSpPr/>
          <p:nvPr/>
        </p:nvSpPr>
        <p:spPr>
          <a:xfrm>
            <a:off x="3216413" y="2192952"/>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Cultural</a:t>
            </a:r>
          </a:p>
          <a:p>
            <a:r>
              <a:rPr lang="en-GB" sz="1100" dirty="0"/>
              <a:t>Think about the things that are important to the people involved, like what they believe is right or wrong, what they think is normal, and the customs or traditions they follow. </a:t>
            </a:r>
          </a:p>
        </p:txBody>
      </p:sp>
      <p:sp>
        <p:nvSpPr>
          <p:cNvPr id="19" name="Rectangle 18">
            <a:extLst>
              <a:ext uri="{FF2B5EF4-FFF2-40B4-BE49-F238E27FC236}">
                <a16:creationId xmlns:a16="http://schemas.microsoft.com/office/drawing/2014/main" id="{F736363A-C016-1BBF-4CD5-E5B92F13DA72}"/>
              </a:ext>
            </a:extLst>
          </p:cNvPr>
          <p:cNvSpPr/>
          <p:nvPr/>
        </p:nvSpPr>
        <p:spPr>
          <a:xfrm>
            <a:off x="6065293" y="2192952"/>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Economic</a:t>
            </a:r>
          </a:p>
          <a:p>
            <a:r>
              <a:rPr lang="en-GB" sz="1100"/>
              <a:t>Recognise how money and the way it's used can impact the topic you’re talking about. Consider how financial factors play a role in what's happening.</a:t>
            </a:r>
          </a:p>
        </p:txBody>
      </p:sp>
      <p:sp>
        <p:nvSpPr>
          <p:cNvPr id="20" name="Rectangle 19">
            <a:extLst>
              <a:ext uri="{FF2B5EF4-FFF2-40B4-BE49-F238E27FC236}">
                <a16:creationId xmlns:a16="http://schemas.microsoft.com/office/drawing/2014/main" id="{C10F4767-E47E-2EC4-A89B-D08922505405}"/>
              </a:ext>
            </a:extLst>
          </p:cNvPr>
          <p:cNvSpPr/>
          <p:nvPr/>
        </p:nvSpPr>
        <p:spPr>
          <a:xfrm>
            <a:off x="1743351" y="3389454"/>
            <a:ext cx="2772000" cy="1116000"/>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sz="1200" i="1"/>
              <a:t>Scientific</a:t>
            </a:r>
          </a:p>
          <a:p>
            <a:r>
              <a:rPr lang="en-GB" sz="1100"/>
              <a:t>In science discussions e.g. global warming or recycling, think about the important research, methods or discoveries that help us understand the topic better. </a:t>
            </a:r>
            <a:endParaRPr lang="en-GB" sz="1100" i="1"/>
          </a:p>
        </p:txBody>
      </p:sp>
      <p:sp>
        <p:nvSpPr>
          <p:cNvPr id="21" name="Rectangle 20">
            <a:extLst>
              <a:ext uri="{FF2B5EF4-FFF2-40B4-BE49-F238E27FC236}">
                <a16:creationId xmlns:a16="http://schemas.microsoft.com/office/drawing/2014/main" id="{C2D16682-82AD-7C34-3E71-9B642F12D1EE}"/>
              </a:ext>
            </a:extLst>
          </p:cNvPr>
          <p:cNvSpPr/>
          <p:nvPr/>
        </p:nvSpPr>
        <p:spPr>
          <a:xfrm>
            <a:off x="4592815" y="3389454"/>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Political</a:t>
            </a:r>
          </a:p>
          <a:p>
            <a:r>
              <a:rPr lang="en-GB" sz="1100"/>
              <a:t>Consider how the decisions made by leaders or the rules of a place can affect what we're discussing. Understand how politics, or the way a government works, plays a part.</a:t>
            </a:r>
            <a:endParaRPr lang="en-GB" sz="1100" i="1"/>
          </a:p>
        </p:txBody>
      </p:sp>
      <p:sp>
        <p:nvSpPr>
          <p:cNvPr id="22" name="Rectangle 21">
            <a:extLst>
              <a:ext uri="{FF2B5EF4-FFF2-40B4-BE49-F238E27FC236}">
                <a16:creationId xmlns:a16="http://schemas.microsoft.com/office/drawing/2014/main" id="{73BFFF3D-A3DA-5141-3334-3B9859BFDC0D}"/>
              </a:ext>
            </a:extLst>
          </p:cNvPr>
          <p:cNvSpPr/>
          <p:nvPr/>
        </p:nvSpPr>
        <p:spPr>
          <a:xfrm>
            <a:off x="367533" y="4591229"/>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Technological</a:t>
            </a:r>
          </a:p>
          <a:p>
            <a:r>
              <a:rPr lang="en-GB" sz="1100"/>
              <a:t>Look at how technology, like gadgets and advancements, can change the topic we're talking about. It's about being aware of how new inventions or tools might make a difference.</a:t>
            </a:r>
          </a:p>
        </p:txBody>
      </p:sp>
      <p:sp>
        <p:nvSpPr>
          <p:cNvPr id="23" name="Rectangle 22">
            <a:extLst>
              <a:ext uri="{FF2B5EF4-FFF2-40B4-BE49-F238E27FC236}">
                <a16:creationId xmlns:a16="http://schemas.microsoft.com/office/drawing/2014/main" id="{531A3ACD-5F59-D2E7-BEA3-A309506D72F0}"/>
              </a:ext>
            </a:extLst>
          </p:cNvPr>
          <p:cNvSpPr/>
          <p:nvPr/>
        </p:nvSpPr>
        <p:spPr>
          <a:xfrm>
            <a:off x="6117979" y="4585956"/>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i="1"/>
              <a:t>Environmental</a:t>
            </a:r>
          </a:p>
          <a:p>
            <a:r>
              <a:rPr lang="en-GB" sz="1100"/>
              <a:t>Think about how the natural world, like the weather or the environment, can play a role in what you're discussing. Consider how nature and the surroundings impact the topic.</a:t>
            </a:r>
          </a:p>
        </p:txBody>
      </p:sp>
      <p:sp>
        <p:nvSpPr>
          <p:cNvPr id="24" name="Rectangle 23">
            <a:extLst>
              <a:ext uri="{FF2B5EF4-FFF2-40B4-BE49-F238E27FC236}">
                <a16:creationId xmlns:a16="http://schemas.microsoft.com/office/drawing/2014/main" id="{E2CBBC6C-DC5F-BA33-FE09-CF0E28413E53}"/>
              </a:ext>
            </a:extLst>
          </p:cNvPr>
          <p:cNvSpPr/>
          <p:nvPr/>
        </p:nvSpPr>
        <p:spPr>
          <a:xfrm>
            <a:off x="3242756" y="4591229"/>
            <a:ext cx="2772000" cy="1116000"/>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sz="1200" i="1"/>
              <a:t>Personal</a:t>
            </a:r>
          </a:p>
          <a:p>
            <a:r>
              <a:rPr lang="en-GB" sz="1100"/>
              <a:t>Consider how your personal background and what you've been through might affect the way you see and talk about things. Share your own story and understand how it shapes your point of view.</a:t>
            </a:r>
          </a:p>
        </p:txBody>
      </p:sp>
      <p:pic>
        <p:nvPicPr>
          <p:cNvPr id="14" name="Picture 13" descr="A black x on a white background&#10;&#10;Description automatically generated">
            <a:extLst>
              <a:ext uri="{FF2B5EF4-FFF2-40B4-BE49-F238E27FC236}">
                <a16:creationId xmlns:a16="http://schemas.microsoft.com/office/drawing/2014/main" id="{EF8386F6-E249-0F37-9F1A-5A9E98B56C57}"/>
              </a:ext>
            </a:extLst>
          </p:cNvPr>
          <p:cNvPicPr>
            <a:picLocks noChangeAspect="1"/>
          </p:cNvPicPr>
          <p:nvPr/>
        </p:nvPicPr>
        <p:blipFill>
          <a:blip r:embed="rId3"/>
          <a:stretch>
            <a:fillRect/>
          </a:stretch>
        </p:blipFill>
        <p:spPr>
          <a:xfrm>
            <a:off x="8511069" y="6283075"/>
            <a:ext cx="495300" cy="533400"/>
          </a:xfrm>
          <a:prstGeom prst="rect">
            <a:avLst/>
          </a:prstGeom>
        </p:spPr>
      </p:pic>
    </p:spTree>
    <p:extLst>
      <p:ext uri="{BB962C8B-B14F-4D97-AF65-F5344CB8AC3E}">
        <p14:creationId xmlns:p14="http://schemas.microsoft.com/office/powerpoint/2010/main" val="58204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down)">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down)">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3">
                                            <p:txEl>
                                              <p:pRg st="1" end="1"/>
                                            </p:txEl>
                                          </p:spTgt>
                                        </p:tgtEl>
                                        <p:attrNameLst>
                                          <p:attrName>style.visibility</p:attrName>
                                        </p:attrNameLst>
                                      </p:cBhvr>
                                      <p:to>
                                        <p:strVal val="visible"/>
                                      </p:to>
                                    </p:set>
                                    <p:animEffect transition="in" filter="wipe(down)">
                                      <p:cBhvr>
                                        <p:cTn id="42" dur="5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68D44-69A7-EB12-6210-D3C742CA7130}"/>
              </a:ext>
            </a:extLst>
          </p:cNvPr>
          <p:cNvSpPr>
            <a:spLocks noGrp="1"/>
          </p:cNvSpPr>
          <p:nvPr>
            <p:ph type="title"/>
          </p:nvPr>
        </p:nvSpPr>
        <p:spPr>
          <a:xfrm>
            <a:off x="345610" y="1116641"/>
            <a:ext cx="7886700" cy="365126"/>
          </a:xfrm>
        </p:spPr>
        <p:txBody>
          <a:bodyPr>
            <a:noAutofit/>
          </a:bodyPr>
          <a:lstStyle/>
          <a:p>
            <a:r>
              <a:rPr lang="en-GB" sz="2800" b="1" i="1">
                <a:latin typeface="+mn-lt"/>
              </a:rPr>
              <a:t>Example – lowering the voting age to 16 </a:t>
            </a:r>
          </a:p>
        </p:txBody>
      </p:sp>
      <p:sp>
        <p:nvSpPr>
          <p:cNvPr id="3" name="Date Placeholder 2">
            <a:extLst>
              <a:ext uri="{FF2B5EF4-FFF2-40B4-BE49-F238E27FC236}">
                <a16:creationId xmlns:a16="http://schemas.microsoft.com/office/drawing/2014/main" id="{5974C5EB-1019-C93F-1D66-CEF320222B79}"/>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C553BF7-DEA8-616B-2DC7-684E381DF908}"/>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951326C8-6341-3CB4-0A58-4098190BB165}"/>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Rectangle 5">
            <a:extLst>
              <a:ext uri="{FF2B5EF4-FFF2-40B4-BE49-F238E27FC236}">
                <a16:creationId xmlns:a16="http://schemas.microsoft.com/office/drawing/2014/main" id="{64968BC9-2EE0-EC6A-7E41-6F8D85ED5EF4}"/>
              </a:ext>
            </a:extLst>
          </p:cNvPr>
          <p:cNvSpPr/>
          <p:nvPr/>
        </p:nvSpPr>
        <p:spPr>
          <a:xfrm>
            <a:off x="367533" y="1952711"/>
            <a:ext cx="2772000" cy="1248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solidFill>
                  <a:schemeClr val="tx1"/>
                </a:solidFill>
              </a:rPr>
              <a:t>Historical</a:t>
            </a:r>
          </a:p>
          <a:p>
            <a:pPr marL="171450" indent="-171450">
              <a:buFont typeface="Arial" panose="020B0604020202020204" pitchFamily="34" charset="0"/>
              <a:buChar char="•"/>
            </a:pPr>
            <a:r>
              <a:rPr lang="en-GB" sz="1100">
                <a:solidFill>
                  <a:schemeClr val="tx1"/>
                </a:solidFill>
              </a:rPr>
              <a:t>How has the voting age changed over the years in Britain, and why did it happen?</a:t>
            </a:r>
          </a:p>
          <a:p>
            <a:pPr marL="171450" indent="-171450">
              <a:buFont typeface="Arial" panose="020B0604020202020204" pitchFamily="34" charset="0"/>
              <a:buChar char="•"/>
            </a:pPr>
            <a:r>
              <a:rPr lang="en-GB" sz="1100">
                <a:solidFill>
                  <a:schemeClr val="tx1"/>
                </a:solidFill>
              </a:rPr>
              <a:t>What important events in the past influenced how people can vote today?</a:t>
            </a:r>
            <a:endParaRPr lang="en-GB" sz="1100" i="1">
              <a:solidFill>
                <a:schemeClr val="tx1"/>
              </a:solidFill>
            </a:endParaRPr>
          </a:p>
        </p:txBody>
      </p:sp>
      <p:sp>
        <p:nvSpPr>
          <p:cNvPr id="7" name="Rectangle 6">
            <a:extLst>
              <a:ext uri="{FF2B5EF4-FFF2-40B4-BE49-F238E27FC236}">
                <a16:creationId xmlns:a16="http://schemas.microsoft.com/office/drawing/2014/main" id="{63588D6F-F037-4A10-DDF8-ED49FBA71CC6}"/>
              </a:ext>
            </a:extLst>
          </p:cNvPr>
          <p:cNvSpPr/>
          <p:nvPr/>
        </p:nvSpPr>
        <p:spPr>
          <a:xfrm>
            <a:off x="3216413" y="1952711"/>
            <a:ext cx="2772000" cy="1248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Cultural</a:t>
            </a:r>
          </a:p>
          <a:p>
            <a:pPr marL="171450" indent="-171450">
              <a:buFont typeface="Arial" panose="020B0604020202020204" pitchFamily="34" charset="0"/>
              <a:buChar char="•"/>
            </a:pPr>
            <a:r>
              <a:rPr lang="en-GB" sz="1100" dirty="0"/>
              <a:t>When do people in Britain think someone is old enough to vote?</a:t>
            </a:r>
          </a:p>
          <a:p>
            <a:pPr marL="171450" indent="-171450">
              <a:buFont typeface="Arial" panose="020B0604020202020204" pitchFamily="34" charset="0"/>
              <a:buChar char="•"/>
            </a:pPr>
            <a:r>
              <a:rPr lang="en-GB" sz="1100" dirty="0"/>
              <a:t>How do traditions and what people believe affect whether 16-year-olds should vote?</a:t>
            </a:r>
          </a:p>
        </p:txBody>
      </p:sp>
      <p:sp>
        <p:nvSpPr>
          <p:cNvPr id="8" name="Rectangle 7">
            <a:extLst>
              <a:ext uri="{FF2B5EF4-FFF2-40B4-BE49-F238E27FC236}">
                <a16:creationId xmlns:a16="http://schemas.microsoft.com/office/drawing/2014/main" id="{9DDEA9FC-8291-6DAE-AE6A-B3AC62489AFC}"/>
              </a:ext>
            </a:extLst>
          </p:cNvPr>
          <p:cNvSpPr/>
          <p:nvPr/>
        </p:nvSpPr>
        <p:spPr>
          <a:xfrm>
            <a:off x="6065293" y="1952711"/>
            <a:ext cx="2772000" cy="1248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Economic</a:t>
            </a:r>
          </a:p>
          <a:p>
            <a:pPr marL="171450" indent="-171450">
              <a:buFont typeface="Arial" panose="020B0604020202020204" pitchFamily="34" charset="0"/>
              <a:buChar char="•"/>
            </a:pPr>
            <a:r>
              <a:rPr lang="en-GB" sz="1100"/>
              <a:t>How do money and jobs affect what people think about letting 16-year-olds vote?</a:t>
            </a:r>
          </a:p>
          <a:p>
            <a:pPr marL="171450" indent="-171450">
              <a:buFont typeface="Arial" panose="020B0604020202020204" pitchFamily="34" charset="0"/>
              <a:buChar char="•"/>
            </a:pPr>
            <a:r>
              <a:rPr lang="en-GB" sz="1100"/>
              <a:t>Do the challenges young people face with money impact what they might want in a vote?</a:t>
            </a:r>
          </a:p>
        </p:txBody>
      </p:sp>
      <p:sp>
        <p:nvSpPr>
          <p:cNvPr id="9" name="Rectangle 8">
            <a:extLst>
              <a:ext uri="{FF2B5EF4-FFF2-40B4-BE49-F238E27FC236}">
                <a16:creationId xmlns:a16="http://schemas.microsoft.com/office/drawing/2014/main" id="{B318269F-BA7E-82DA-C1A0-7AC93FD45E05}"/>
              </a:ext>
            </a:extLst>
          </p:cNvPr>
          <p:cNvSpPr/>
          <p:nvPr/>
        </p:nvSpPr>
        <p:spPr>
          <a:xfrm>
            <a:off x="1743351" y="3281317"/>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Scientific</a:t>
            </a:r>
          </a:p>
          <a:p>
            <a:pPr marL="171450" indent="-171450">
              <a:buFont typeface="Arial" panose="020B0604020202020204" pitchFamily="34" charset="0"/>
              <a:buChar char="•"/>
            </a:pPr>
            <a:r>
              <a:rPr lang="en-GB" sz="1100"/>
              <a:t>What do scientists say about how 16-year-olds think and make decisions?</a:t>
            </a:r>
          </a:p>
          <a:p>
            <a:pPr marL="171450" indent="-171450">
              <a:buFont typeface="Arial" panose="020B0604020202020204" pitchFamily="34" charset="0"/>
              <a:buChar char="•"/>
            </a:pPr>
            <a:r>
              <a:rPr lang="en-GB" sz="1100"/>
              <a:t>Can science help us understand if it's a good idea for 16-year-olds to vote?</a:t>
            </a:r>
            <a:endParaRPr lang="en-GB" sz="1100" i="1"/>
          </a:p>
        </p:txBody>
      </p:sp>
      <p:sp>
        <p:nvSpPr>
          <p:cNvPr id="10" name="Rectangle 9">
            <a:extLst>
              <a:ext uri="{FF2B5EF4-FFF2-40B4-BE49-F238E27FC236}">
                <a16:creationId xmlns:a16="http://schemas.microsoft.com/office/drawing/2014/main" id="{BAF8851D-0A30-A45E-A342-2B6B2E04C024}"/>
              </a:ext>
            </a:extLst>
          </p:cNvPr>
          <p:cNvSpPr/>
          <p:nvPr/>
        </p:nvSpPr>
        <p:spPr>
          <a:xfrm>
            <a:off x="4592815" y="3281317"/>
            <a:ext cx="2772000" cy="1116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Political</a:t>
            </a:r>
          </a:p>
          <a:p>
            <a:pPr marL="171450" indent="-171450">
              <a:buFont typeface="Arial" panose="020B0604020202020204" pitchFamily="34" charset="0"/>
              <a:buChar char="•"/>
            </a:pPr>
            <a:r>
              <a:rPr lang="en-GB" sz="1100" dirty="0"/>
              <a:t>What are the leaders and politicians in Britain saying about letting 16-year-olds vote?</a:t>
            </a:r>
          </a:p>
          <a:p>
            <a:pPr marL="171450" indent="-171450">
              <a:buFont typeface="Arial" panose="020B0604020202020204" pitchFamily="34" charset="0"/>
              <a:buChar char="•"/>
            </a:pPr>
            <a:r>
              <a:rPr lang="en-GB" sz="1100" dirty="0"/>
              <a:t>Do different political parties have different ideas about this?</a:t>
            </a:r>
            <a:endParaRPr lang="en-GB" sz="1100" i="1" dirty="0"/>
          </a:p>
        </p:txBody>
      </p:sp>
      <p:sp>
        <p:nvSpPr>
          <p:cNvPr id="11" name="Rectangle 10">
            <a:extLst>
              <a:ext uri="{FF2B5EF4-FFF2-40B4-BE49-F238E27FC236}">
                <a16:creationId xmlns:a16="http://schemas.microsoft.com/office/drawing/2014/main" id="{C9B108A9-C866-4195-F0B2-83A5710754BF}"/>
              </a:ext>
            </a:extLst>
          </p:cNvPr>
          <p:cNvSpPr/>
          <p:nvPr/>
        </p:nvSpPr>
        <p:spPr>
          <a:xfrm>
            <a:off x="367533" y="4483092"/>
            <a:ext cx="2772000" cy="1248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Technological</a:t>
            </a:r>
          </a:p>
          <a:p>
            <a:pPr marL="171450" indent="-171450">
              <a:buFont typeface="Arial" panose="020B0604020202020204" pitchFamily="34" charset="0"/>
              <a:buChar char="•"/>
            </a:pPr>
            <a:r>
              <a:rPr lang="en-GB" sz="1100"/>
              <a:t>How does technology, like phones and the internet, help 16-year-olds learn about politics?</a:t>
            </a:r>
          </a:p>
          <a:p>
            <a:pPr marL="171450" indent="-171450">
              <a:buFont typeface="Arial" panose="020B0604020202020204" pitchFamily="34" charset="0"/>
              <a:buChar char="•"/>
            </a:pPr>
            <a:r>
              <a:rPr lang="en-GB" sz="1100"/>
              <a:t>Can technology make it easier for young people to be part of voting decisions?</a:t>
            </a:r>
          </a:p>
        </p:txBody>
      </p:sp>
      <p:sp>
        <p:nvSpPr>
          <p:cNvPr id="12" name="Rectangle 11">
            <a:extLst>
              <a:ext uri="{FF2B5EF4-FFF2-40B4-BE49-F238E27FC236}">
                <a16:creationId xmlns:a16="http://schemas.microsoft.com/office/drawing/2014/main" id="{D24B7BD7-6C57-8C38-3F9C-A956015D6844}"/>
              </a:ext>
            </a:extLst>
          </p:cNvPr>
          <p:cNvSpPr/>
          <p:nvPr/>
        </p:nvSpPr>
        <p:spPr>
          <a:xfrm>
            <a:off x="6117979" y="4477819"/>
            <a:ext cx="2772000" cy="1248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i="1"/>
              <a:t>Environmental</a:t>
            </a:r>
          </a:p>
          <a:p>
            <a:pPr marL="171450" indent="-171450">
              <a:buFont typeface="Arial" panose="020B0604020202020204" pitchFamily="34" charset="0"/>
              <a:buChar char="•"/>
            </a:pPr>
            <a:r>
              <a:rPr lang="en-GB" sz="1100"/>
              <a:t>Are there big groups or movements in Britain that want young people to be more involved in politics?</a:t>
            </a:r>
          </a:p>
          <a:p>
            <a:pPr marL="171450" indent="-171450">
              <a:buFont typeface="Arial" panose="020B0604020202020204" pitchFamily="34" charset="0"/>
              <a:buChar char="•"/>
            </a:pPr>
            <a:r>
              <a:rPr lang="en-GB" sz="1100"/>
              <a:t>How do things around us, like what we see online or in our communities, affect what we think about 16-year-olds voting?</a:t>
            </a:r>
          </a:p>
        </p:txBody>
      </p:sp>
      <p:sp>
        <p:nvSpPr>
          <p:cNvPr id="13" name="Rectangle 12">
            <a:extLst>
              <a:ext uri="{FF2B5EF4-FFF2-40B4-BE49-F238E27FC236}">
                <a16:creationId xmlns:a16="http://schemas.microsoft.com/office/drawing/2014/main" id="{6C2910CE-8F24-3B44-75ED-01263AF0A14E}"/>
              </a:ext>
            </a:extLst>
          </p:cNvPr>
          <p:cNvSpPr/>
          <p:nvPr/>
        </p:nvSpPr>
        <p:spPr>
          <a:xfrm>
            <a:off x="3242756" y="4483092"/>
            <a:ext cx="2772000" cy="12481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a:t>Personal</a:t>
            </a:r>
          </a:p>
          <a:p>
            <a:pPr marL="171450" indent="-171450">
              <a:buFont typeface="Arial" panose="020B0604020202020204" pitchFamily="34" charset="0"/>
              <a:buChar char="•"/>
            </a:pPr>
            <a:r>
              <a:rPr lang="en-GB" sz="1100"/>
              <a:t>How do you feel about the idea of 16-year-olds being allowed to vote in Britain?</a:t>
            </a:r>
          </a:p>
          <a:p>
            <a:pPr marL="171450" indent="-171450">
              <a:buFont typeface="Arial" panose="020B0604020202020204" pitchFamily="34" charset="0"/>
              <a:buChar char="•"/>
            </a:pPr>
            <a:r>
              <a:rPr lang="en-GB" sz="1100"/>
              <a:t>What experiences or things happening around you might influence what you think about this?</a:t>
            </a:r>
          </a:p>
        </p:txBody>
      </p:sp>
      <p:sp>
        <p:nvSpPr>
          <p:cNvPr id="14" name="TextBox 13">
            <a:extLst>
              <a:ext uri="{FF2B5EF4-FFF2-40B4-BE49-F238E27FC236}">
                <a16:creationId xmlns:a16="http://schemas.microsoft.com/office/drawing/2014/main" id="{AD1F4EEF-07E8-DF94-02C5-096E1BD7F32F}"/>
              </a:ext>
            </a:extLst>
          </p:cNvPr>
          <p:cNvSpPr txBox="1"/>
          <p:nvPr/>
        </p:nvSpPr>
        <p:spPr>
          <a:xfrm>
            <a:off x="367533" y="1459405"/>
            <a:ext cx="8469760" cy="430887"/>
          </a:xfrm>
          <a:prstGeom prst="rect">
            <a:avLst/>
          </a:prstGeom>
          <a:solidFill>
            <a:srgbClr val="FBCF0A"/>
          </a:solidFill>
        </p:spPr>
        <p:txBody>
          <a:bodyPr wrap="square" lIns="91440" tIns="45720" rIns="91440" bIns="45720" anchor="t">
            <a:spAutoFit/>
          </a:bodyPr>
          <a:lstStyle/>
          <a:p>
            <a:r>
              <a:rPr lang="en-GB" sz="1100" b="0" i="0">
                <a:effectLst/>
              </a:rPr>
              <a:t>Understanding the argument context means knowing the bigger picture. It's about recognising the important factors, situations or information that play a role in the overall discussion</a:t>
            </a:r>
            <a:r>
              <a:rPr lang="en-GB" sz="1100"/>
              <a:t>.</a:t>
            </a:r>
          </a:p>
        </p:txBody>
      </p:sp>
      <p:sp>
        <p:nvSpPr>
          <p:cNvPr id="15" name="TextBox 14">
            <a:extLst>
              <a:ext uri="{FF2B5EF4-FFF2-40B4-BE49-F238E27FC236}">
                <a16:creationId xmlns:a16="http://schemas.microsoft.com/office/drawing/2014/main" id="{AC89F1CA-E5F3-9679-D43A-D6F0A7E699D5}"/>
              </a:ext>
            </a:extLst>
          </p:cNvPr>
          <p:cNvSpPr txBox="1"/>
          <p:nvPr/>
        </p:nvSpPr>
        <p:spPr>
          <a:xfrm>
            <a:off x="346943" y="5806425"/>
            <a:ext cx="8538858" cy="430887"/>
          </a:xfrm>
          <a:prstGeom prst="rect">
            <a:avLst/>
          </a:prstGeom>
          <a:solidFill>
            <a:srgbClr val="F58A1D"/>
          </a:solidFill>
        </p:spPr>
        <p:txBody>
          <a:bodyPr wrap="square">
            <a:spAutoFit/>
          </a:bodyPr>
          <a:lstStyle/>
          <a:p>
            <a:r>
              <a:rPr lang="en-GB" sz="1100" b="0" i="0">
                <a:effectLst/>
              </a:rPr>
              <a:t>For each type of context, we have come up with research questions. By doing this, you can develop your argument outline and find a lot of examples and explanations to support your argument. </a:t>
            </a:r>
            <a:endParaRPr lang="en-GB" sz="1100"/>
          </a:p>
        </p:txBody>
      </p:sp>
      <p:pic>
        <p:nvPicPr>
          <p:cNvPr id="16" name="Picture 15" descr="A black x on a white background&#10;&#10;Description automatically generated">
            <a:extLst>
              <a:ext uri="{FF2B5EF4-FFF2-40B4-BE49-F238E27FC236}">
                <a16:creationId xmlns:a16="http://schemas.microsoft.com/office/drawing/2014/main" id="{056EEC98-1F34-BC53-2C42-8CD78054B02A}"/>
              </a:ext>
            </a:extLst>
          </p:cNvPr>
          <p:cNvPicPr>
            <a:picLocks noChangeAspect="1"/>
          </p:cNvPicPr>
          <p:nvPr/>
        </p:nvPicPr>
        <p:blipFill>
          <a:blip r:embed="rId2"/>
          <a:stretch>
            <a:fillRect/>
          </a:stretch>
        </p:blipFill>
        <p:spPr>
          <a:xfrm>
            <a:off x="8498226" y="6244547"/>
            <a:ext cx="495300" cy="533400"/>
          </a:xfrm>
          <a:prstGeom prst="rect">
            <a:avLst/>
          </a:prstGeom>
        </p:spPr>
      </p:pic>
    </p:spTree>
    <p:extLst>
      <p:ext uri="{BB962C8B-B14F-4D97-AF65-F5344CB8AC3E}">
        <p14:creationId xmlns:p14="http://schemas.microsoft.com/office/powerpoint/2010/main" val="241416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up)">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A0012-2927-98DF-EF35-121A402CCF74}"/>
              </a:ext>
            </a:extLst>
          </p:cNvPr>
          <p:cNvSpPr>
            <a:spLocks noGrp="1"/>
          </p:cNvSpPr>
          <p:nvPr>
            <p:ph type="title"/>
          </p:nvPr>
        </p:nvSpPr>
        <p:spPr>
          <a:xfrm>
            <a:off x="323528" y="1124745"/>
            <a:ext cx="8496944" cy="648072"/>
          </a:xfrm>
        </p:spPr>
        <p:txBody>
          <a:bodyPr>
            <a:normAutofit/>
          </a:bodyPr>
          <a:lstStyle/>
          <a:p>
            <a:r>
              <a:rPr lang="en-GB" sz="2400" b="1" i="1">
                <a:latin typeface="+mn-lt"/>
              </a:rPr>
              <a:t>The context of the argument</a:t>
            </a:r>
          </a:p>
        </p:txBody>
      </p:sp>
      <p:sp>
        <p:nvSpPr>
          <p:cNvPr id="3" name="Date Placeholder 2">
            <a:extLst>
              <a:ext uri="{FF2B5EF4-FFF2-40B4-BE49-F238E27FC236}">
                <a16:creationId xmlns:a16="http://schemas.microsoft.com/office/drawing/2014/main" id="{342227ED-45E6-4599-7C17-2E15E2939D4A}"/>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8CE3EA01-7664-6197-892B-E37FF0046BB8}"/>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1AF25A91-0305-21BD-22C5-55A687CB3FA2}"/>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7" name="Picture 6">
            <a:extLst>
              <a:ext uri="{FF2B5EF4-FFF2-40B4-BE49-F238E27FC236}">
                <a16:creationId xmlns:a16="http://schemas.microsoft.com/office/drawing/2014/main" id="{59F02FFB-EDFA-0709-20D2-44C9B876B697}"/>
              </a:ext>
            </a:extLst>
          </p:cNvPr>
          <p:cNvPicPr>
            <a:picLocks noChangeAspect="1"/>
          </p:cNvPicPr>
          <p:nvPr/>
        </p:nvPicPr>
        <p:blipFill>
          <a:blip r:embed="rId2"/>
          <a:stretch>
            <a:fillRect/>
          </a:stretch>
        </p:blipFill>
        <p:spPr>
          <a:xfrm rot="21164341">
            <a:off x="4572000" y="1658826"/>
            <a:ext cx="3060505" cy="4523718"/>
          </a:xfrm>
          <a:prstGeom prst="rect">
            <a:avLst/>
          </a:prstGeom>
        </p:spPr>
      </p:pic>
      <p:pic>
        <p:nvPicPr>
          <p:cNvPr id="9" name="Picture 8">
            <a:extLst>
              <a:ext uri="{FF2B5EF4-FFF2-40B4-BE49-F238E27FC236}">
                <a16:creationId xmlns:a16="http://schemas.microsoft.com/office/drawing/2014/main" id="{460E21AC-19F1-357F-C5AE-2D1ECDEC9946}"/>
              </a:ext>
            </a:extLst>
          </p:cNvPr>
          <p:cNvPicPr>
            <a:picLocks noChangeAspect="1"/>
          </p:cNvPicPr>
          <p:nvPr/>
        </p:nvPicPr>
        <p:blipFill>
          <a:blip r:embed="rId3"/>
          <a:stretch>
            <a:fillRect/>
          </a:stretch>
        </p:blipFill>
        <p:spPr>
          <a:xfrm rot="888120">
            <a:off x="5800393" y="1935998"/>
            <a:ext cx="2727790" cy="3958175"/>
          </a:xfrm>
          <a:prstGeom prst="rect">
            <a:avLst/>
          </a:prstGeom>
        </p:spPr>
      </p:pic>
      <p:grpSp>
        <p:nvGrpSpPr>
          <p:cNvPr id="10" name="Group 9">
            <a:extLst>
              <a:ext uri="{FF2B5EF4-FFF2-40B4-BE49-F238E27FC236}">
                <a16:creationId xmlns:a16="http://schemas.microsoft.com/office/drawing/2014/main" id="{618427D6-0F50-AFD3-4F8B-335DBD88B243}"/>
              </a:ext>
            </a:extLst>
          </p:cNvPr>
          <p:cNvGrpSpPr/>
          <p:nvPr/>
        </p:nvGrpSpPr>
        <p:grpSpPr>
          <a:xfrm>
            <a:off x="801058" y="2204864"/>
            <a:ext cx="2437982" cy="1512168"/>
            <a:chOff x="5236020" y="3077417"/>
            <a:chExt cx="2186457" cy="1485478"/>
          </a:xfrm>
        </p:grpSpPr>
        <p:pic>
          <p:nvPicPr>
            <p:cNvPr id="11" name="Picture 10">
              <a:extLst>
                <a:ext uri="{FF2B5EF4-FFF2-40B4-BE49-F238E27FC236}">
                  <a16:creationId xmlns:a16="http://schemas.microsoft.com/office/drawing/2014/main" id="{B9E3AE6D-2D0D-B43C-5AA9-176632C946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36020" y="3077417"/>
              <a:ext cx="2186457" cy="1485478"/>
            </a:xfrm>
            <a:prstGeom prst="rect">
              <a:avLst/>
            </a:prstGeom>
          </p:spPr>
        </p:pic>
        <p:sp>
          <p:nvSpPr>
            <p:cNvPr id="12" name="TextBox 11">
              <a:extLst>
                <a:ext uri="{FF2B5EF4-FFF2-40B4-BE49-F238E27FC236}">
                  <a16:creationId xmlns:a16="http://schemas.microsoft.com/office/drawing/2014/main" id="{0D5D9D3E-CD47-077F-7910-154E12860122}"/>
                </a:ext>
              </a:extLst>
            </p:cNvPr>
            <p:cNvSpPr txBox="1"/>
            <p:nvPr/>
          </p:nvSpPr>
          <p:spPr>
            <a:xfrm>
              <a:off x="5343688" y="3247363"/>
              <a:ext cx="1982242" cy="816330"/>
            </a:xfrm>
            <a:prstGeom prst="rect">
              <a:avLst/>
            </a:prstGeom>
            <a:noFill/>
          </p:spPr>
          <p:txBody>
            <a:bodyPr wrap="square" rtlCol="0">
              <a:spAutoFit/>
            </a:bodyPr>
            <a:lstStyle/>
            <a:p>
              <a:r>
                <a:rPr lang="en-GB" sz="1200"/>
                <a:t>You can use the pages in your workbook to develop your own research questions and/or keep track of your ideas. </a:t>
              </a:r>
            </a:p>
          </p:txBody>
        </p:sp>
      </p:grpSp>
      <p:pic>
        <p:nvPicPr>
          <p:cNvPr id="14" name="Picture 13">
            <a:extLst>
              <a:ext uri="{FF2B5EF4-FFF2-40B4-BE49-F238E27FC236}">
                <a16:creationId xmlns:a16="http://schemas.microsoft.com/office/drawing/2014/main" id="{706D1E45-49E0-07FF-1466-13DEE3E97A4E}"/>
              </a:ext>
            </a:extLst>
          </p:cNvPr>
          <p:cNvPicPr>
            <a:picLocks noChangeAspect="1"/>
          </p:cNvPicPr>
          <p:nvPr/>
        </p:nvPicPr>
        <p:blipFill>
          <a:blip r:embed="rId5"/>
          <a:stretch>
            <a:fillRect/>
          </a:stretch>
        </p:blipFill>
        <p:spPr>
          <a:xfrm>
            <a:off x="801058" y="3904781"/>
            <a:ext cx="2437982" cy="1971897"/>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AB5329B9-E57E-6AB1-4EA7-BDD56414A769}"/>
              </a:ext>
            </a:extLst>
          </p:cNvPr>
          <p:cNvPicPr>
            <a:picLocks noChangeAspect="1"/>
          </p:cNvPicPr>
          <p:nvPr/>
        </p:nvPicPr>
        <p:blipFill>
          <a:blip r:embed="rId6"/>
          <a:stretch>
            <a:fillRect/>
          </a:stretch>
        </p:blipFill>
        <p:spPr>
          <a:xfrm>
            <a:off x="8498226" y="6270233"/>
            <a:ext cx="495300" cy="533400"/>
          </a:xfrm>
          <a:prstGeom prst="rect">
            <a:avLst/>
          </a:prstGeom>
        </p:spPr>
      </p:pic>
    </p:spTree>
    <p:extLst>
      <p:ext uri="{BB962C8B-B14F-4D97-AF65-F5344CB8AC3E}">
        <p14:creationId xmlns:p14="http://schemas.microsoft.com/office/powerpoint/2010/main" val="3724969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7"/>
            <a:ext cx="7886700" cy="504055"/>
          </a:xfrm>
        </p:spPr>
        <p:txBody>
          <a:bodyPr>
            <a:noAutofit/>
          </a:bodyPr>
          <a:lstStyle/>
          <a:p>
            <a:r>
              <a:rPr lang="en-GB" sz="3200" b="1" i="1">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7" name="Table 6">
            <a:extLst>
              <a:ext uri="{FF2B5EF4-FFF2-40B4-BE49-F238E27FC236}">
                <a16:creationId xmlns:a16="http://schemas.microsoft.com/office/drawing/2014/main" id="{FBEFCBF9-F759-E16F-DB43-A428665D5CE6}"/>
              </a:ext>
            </a:extLst>
          </p:cNvPr>
          <p:cNvGraphicFramePr>
            <a:graphicFrameLocks noGrp="1"/>
          </p:cNvGraphicFramePr>
          <p:nvPr>
            <p:extLst>
              <p:ext uri="{D42A27DB-BD31-4B8C-83A1-F6EECF244321}">
                <p14:modId xmlns:p14="http://schemas.microsoft.com/office/powerpoint/2010/main" val="285703761"/>
              </p:ext>
            </p:extLst>
          </p:nvPr>
        </p:nvGraphicFramePr>
        <p:xfrm>
          <a:off x="467544" y="1916832"/>
          <a:ext cx="8297674" cy="1918339"/>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504056">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 Present an argument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b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b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spcBef>
                          <a:spcPts val="100"/>
                        </a:spcBef>
                      </a:pPr>
                      <a:r>
                        <a:rPr lang="en-GB" sz="1000" b="1" i="0">
                          <a:solidFill>
                            <a:srgbClr val="000000"/>
                          </a:solidFill>
                          <a:effectLst/>
                          <a:latin typeface="Calibri"/>
                          <a:ea typeface="Times New Roman" panose="02020603050405020304" pitchFamily="18" charset="0"/>
                          <a:cs typeface="Times New Roman"/>
                        </a:rPr>
                        <a:t>Introduction</a:t>
                      </a:r>
                      <a:endParaRPr lang="en-GB" sz="1000" b="1" i="0">
                        <a:solidFill>
                          <a:srgbClr val="000000"/>
                        </a:solidFill>
                        <a:effectLst/>
                        <a:latin typeface="Calibri"/>
                        <a:ea typeface="Calibri" panose="020F0502020204030204" pitchFamily="34" charset="0"/>
                        <a:cs typeface="Times New Roman"/>
                      </a:endParaRPr>
                    </a:p>
                  </a:txBody>
                  <a:tcPr marL="68580" marR="68580" marT="36000" marB="0">
                    <a:solidFill>
                      <a:srgbClr val="C2D721">
                        <a:alpha val="20000"/>
                      </a:srgbClr>
                    </a:solidFill>
                  </a:tcPr>
                </a:tc>
                <a:tc>
                  <a:txBody>
                    <a:bodyPr/>
                    <a:lstStyle/>
                    <a:p>
                      <a:pPr algn="l">
                        <a:spcBef>
                          <a:spcPts val="100"/>
                        </a:spcBef>
                      </a:pPr>
                      <a:r>
                        <a:rPr lang="en-GB" sz="1000"/>
                        <a:t>There is a </a:t>
                      </a:r>
                      <a:r>
                        <a:rPr lang="en-GB" sz="1000">
                          <a:solidFill>
                            <a:srgbClr val="FF0000"/>
                          </a:solidFill>
                        </a:rPr>
                        <a:t>brief introduction</a:t>
                      </a:r>
                      <a:r>
                        <a:rPr lang="en-GB" sz="1000"/>
                        <a:t> to the argument. Argument is </a:t>
                      </a:r>
                      <a:r>
                        <a:rPr lang="en-GB" sz="1000">
                          <a:solidFill>
                            <a:srgbClr val="FF0000"/>
                          </a:solidFill>
                        </a:rPr>
                        <a:t>partially clear</a:t>
                      </a:r>
                      <a:r>
                        <a:rPr lang="en-GB" sz="1000"/>
                        <a:t>. </a:t>
                      </a:r>
                      <a:r>
                        <a:rPr lang="en-GB" sz="1000" b="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a:t>Brief introduction to the argument. Argument is </a:t>
                      </a:r>
                      <a:r>
                        <a:rPr lang="en-GB" sz="1000">
                          <a:solidFill>
                            <a:srgbClr val="FF0000"/>
                          </a:solidFill>
                        </a:rPr>
                        <a:t>clearly stated. </a:t>
                      </a:r>
                      <a:r>
                        <a:rPr lang="en-GB" sz="10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a:solidFill>
                            <a:srgbClr val="FF0000"/>
                          </a:solidFill>
                        </a:rPr>
                        <a:t>Full introduction </a:t>
                      </a:r>
                      <a:r>
                        <a:rPr lang="en-GB" sz="1000"/>
                        <a:t>to the argument. Argument is clearly stated </a:t>
                      </a:r>
                      <a:r>
                        <a:rPr lang="en-GB" sz="1000">
                          <a:solidFill>
                            <a:srgbClr val="FF0000"/>
                          </a:solidFill>
                        </a:rPr>
                        <a:t>and there is an outline of why the issue is important</a:t>
                      </a:r>
                      <a:r>
                        <a:rPr lang="en-GB" sz="1000"/>
                        <a:t>. </a:t>
                      </a:r>
                      <a:endParaRPr lang="en-GB" sz="10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a:t>Full introduction to the argument. Argument is clearly stated. There is an outline of why the issue is important </a:t>
                      </a:r>
                      <a:r>
                        <a:rPr lang="en-GB" sz="1000">
                          <a:solidFill>
                            <a:srgbClr val="FF0000"/>
                          </a:solidFill>
                        </a:rPr>
                        <a:t>and reference to an opposing viewpoint.</a:t>
                      </a:r>
                      <a:r>
                        <a:rPr lang="en-GB" sz="10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a:t>Full introduction to the argument, which </a:t>
                      </a:r>
                      <a:r>
                        <a:rPr lang="en-GB" sz="1000">
                          <a:solidFill>
                            <a:srgbClr val="FF0000"/>
                          </a:solidFill>
                        </a:rPr>
                        <a:t>shows originality </a:t>
                      </a:r>
                      <a:r>
                        <a:rPr lang="en-GB" sz="1000"/>
                        <a:t>and </a:t>
                      </a:r>
                      <a:r>
                        <a:rPr lang="en-GB" sz="1000">
                          <a:solidFill>
                            <a:srgbClr val="FF0000"/>
                          </a:solidFill>
                        </a:rPr>
                        <a:t>personal interest</a:t>
                      </a:r>
                      <a:r>
                        <a:rPr lang="en-GB" sz="1000"/>
                        <a:t>. An excellent understanding of the argument </a:t>
                      </a:r>
                      <a:r>
                        <a:rPr lang="en-GB" sz="1000">
                          <a:solidFill>
                            <a:srgbClr val="FF0000"/>
                          </a:solidFill>
                        </a:rPr>
                        <a:t>context</a:t>
                      </a:r>
                      <a:r>
                        <a:rPr lang="en-GB" sz="1000"/>
                        <a:t> is demonstrated. </a:t>
                      </a:r>
                      <a:endParaRPr lang="en-GB" sz="10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CEDA1B87-6596-9A72-2396-79BD8393F2E5}"/>
              </a:ext>
            </a:extLst>
          </p:cNvPr>
          <p:cNvPicPr>
            <a:picLocks noChangeAspect="1"/>
          </p:cNvPicPr>
          <p:nvPr/>
        </p:nvPicPr>
        <p:blipFill>
          <a:blip r:embed="rId2"/>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3</a:t>
            </a:fld>
            <a:endParaRPr lang="en-GB"/>
          </a:p>
        </p:txBody>
      </p:sp>
      <p:sp>
        <p:nvSpPr>
          <p:cNvPr id="6" name="TextBox 5"/>
          <p:cNvSpPr txBox="1"/>
          <p:nvPr/>
        </p:nvSpPr>
        <p:spPr>
          <a:xfrm>
            <a:off x="395536" y="2636912"/>
            <a:ext cx="8424936" cy="1015663"/>
          </a:xfrm>
          <a:prstGeom prst="rect">
            <a:avLst/>
          </a:prstGeom>
          <a:noFill/>
        </p:spPr>
        <p:txBody>
          <a:bodyPr wrap="square" rtlCol="0">
            <a:spAutoFit/>
          </a:bodyPr>
          <a:lstStyle/>
          <a:p>
            <a:pPr algn="ctr"/>
            <a:r>
              <a:rPr lang="en-GB" sz="6000" b="1" i="1"/>
              <a:t>What matters?</a:t>
            </a:r>
          </a:p>
        </p:txBody>
      </p:sp>
      <p:pic>
        <p:nvPicPr>
          <p:cNvPr id="7" name="Picture 6">
            <a:extLst>
              <a:ext uri="{FF2B5EF4-FFF2-40B4-BE49-F238E27FC236}">
                <a16:creationId xmlns:a16="http://schemas.microsoft.com/office/drawing/2014/main" id="{017FFD64-9C9D-1BA2-D4D0-1830828E04BD}"/>
              </a:ext>
            </a:extLst>
          </p:cNvPr>
          <p:cNvPicPr>
            <a:picLocks noChangeAspect="1"/>
          </p:cNvPicPr>
          <p:nvPr/>
        </p:nvPicPr>
        <p:blipFill>
          <a:blip r:embed="rId2"/>
          <a:stretch>
            <a:fillRect/>
          </a:stretch>
        </p:blipFill>
        <p:spPr>
          <a:xfrm>
            <a:off x="3707840" y="3573016"/>
            <a:ext cx="1971675" cy="1009650"/>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B6885181-0387-FA44-E614-8C906358B46E}"/>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416883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4</a:t>
            </a:fld>
            <a:endParaRPr lang="en-GB"/>
          </a:p>
        </p:txBody>
      </p:sp>
      <p:sp>
        <p:nvSpPr>
          <p:cNvPr id="6" name="TextBox 5"/>
          <p:cNvSpPr txBox="1"/>
          <p:nvPr/>
        </p:nvSpPr>
        <p:spPr>
          <a:xfrm>
            <a:off x="395536" y="2676864"/>
            <a:ext cx="8424936" cy="830997"/>
          </a:xfrm>
          <a:prstGeom prst="rect">
            <a:avLst/>
          </a:prstGeom>
          <a:noFill/>
        </p:spPr>
        <p:txBody>
          <a:bodyPr wrap="square" rtlCol="0">
            <a:spAutoFit/>
          </a:bodyPr>
          <a:lstStyle/>
          <a:p>
            <a:pPr algn="ctr"/>
            <a:r>
              <a:rPr lang="en-GB" sz="4800" b="1" i="1"/>
              <a:t>What matters?</a:t>
            </a:r>
          </a:p>
        </p:txBody>
      </p:sp>
      <p:sp>
        <p:nvSpPr>
          <p:cNvPr id="2" name="TextBox 1"/>
          <p:cNvSpPr txBox="1"/>
          <p:nvPr/>
        </p:nvSpPr>
        <p:spPr>
          <a:xfrm>
            <a:off x="395536" y="1268760"/>
            <a:ext cx="2376264" cy="307777"/>
          </a:xfrm>
          <a:prstGeom prst="rect">
            <a:avLst/>
          </a:prstGeom>
          <a:noFill/>
        </p:spPr>
        <p:txBody>
          <a:bodyPr wrap="square" rtlCol="0">
            <a:spAutoFit/>
          </a:bodyPr>
          <a:lstStyle/>
          <a:p>
            <a:r>
              <a:rPr lang="en-GB" sz="1400" i="1"/>
              <a:t>In your community</a:t>
            </a:r>
          </a:p>
        </p:txBody>
      </p:sp>
      <p:sp>
        <p:nvSpPr>
          <p:cNvPr id="7" name="TextBox 6"/>
          <p:cNvSpPr txBox="1"/>
          <p:nvPr/>
        </p:nvSpPr>
        <p:spPr>
          <a:xfrm>
            <a:off x="6418498" y="1268760"/>
            <a:ext cx="2376264" cy="307777"/>
          </a:xfrm>
          <a:prstGeom prst="rect">
            <a:avLst/>
          </a:prstGeom>
          <a:noFill/>
        </p:spPr>
        <p:txBody>
          <a:bodyPr wrap="square" rtlCol="0">
            <a:spAutoFit/>
          </a:bodyPr>
          <a:lstStyle/>
          <a:p>
            <a:pPr algn="r"/>
            <a:r>
              <a:rPr lang="en-GB" sz="1400" i="1"/>
              <a:t>In your life</a:t>
            </a:r>
          </a:p>
        </p:txBody>
      </p:sp>
      <p:sp>
        <p:nvSpPr>
          <p:cNvPr id="8" name="TextBox 7"/>
          <p:cNvSpPr txBox="1"/>
          <p:nvPr/>
        </p:nvSpPr>
        <p:spPr>
          <a:xfrm>
            <a:off x="3954810" y="1265388"/>
            <a:ext cx="2376264" cy="307777"/>
          </a:xfrm>
          <a:prstGeom prst="rect">
            <a:avLst/>
          </a:prstGeom>
          <a:noFill/>
        </p:spPr>
        <p:txBody>
          <a:bodyPr wrap="square" rtlCol="0">
            <a:spAutoFit/>
          </a:bodyPr>
          <a:lstStyle/>
          <a:p>
            <a:r>
              <a:rPr lang="en-GB" sz="1400" i="1"/>
              <a:t>In your school</a:t>
            </a:r>
          </a:p>
        </p:txBody>
      </p:sp>
      <p:sp>
        <p:nvSpPr>
          <p:cNvPr id="9" name="TextBox 8"/>
          <p:cNvSpPr txBox="1"/>
          <p:nvPr/>
        </p:nvSpPr>
        <p:spPr>
          <a:xfrm>
            <a:off x="399136" y="3785549"/>
            <a:ext cx="2376264" cy="307777"/>
          </a:xfrm>
          <a:prstGeom prst="rect">
            <a:avLst/>
          </a:prstGeom>
          <a:noFill/>
        </p:spPr>
        <p:txBody>
          <a:bodyPr wrap="square" rtlCol="0">
            <a:spAutoFit/>
          </a:bodyPr>
          <a:lstStyle/>
          <a:p>
            <a:r>
              <a:rPr lang="en-GB" sz="1400" i="1"/>
              <a:t>In society</a:t>
            </a:r>
          </a:p>
        </p:txBody>
      </p:sp>
      <p:sp>
        <p:nvSpPr>
          <p:cNvPr id="10" name="TextBox 9"/>
          <p:cNvSpPr txBox="1"/>
          <p:nvPr/>
        </p:nvSpPr>
        <p:spPr>
          <a:xfrm>
            <a:off x="320967" y="5589240"/>
            <a:ext cx="1774490" cy="523220"/>
          </a:xfrm>
          <a:prstGeom prst="rect">
            <a:avLst/>
          </a:prstGeom>
          <a:noFill/>
        </p:spPr>
        <p:txBody>
          <a:bodyPr wrap="square" rtlCol="0">
            <a:spAutoFit/>
          </a:bodyPr>
          <a:lstStyle/>
          <a:p>
            <a:r>
              <a:rPr lang="en-GB" sz="1400" i="1"/>
              <a:t>In another country important to you</a:t>
            </a:r>
          </a:p>
        </p:txBody>
      </p:sp>
      <p:sp>
        <p:nvSpPr>
          <p:cNvPr id="11" name="TextBox 10"/>
          <p:cNvSpPr txBox="1"/>
          <p:nvPr/>
        </p:nvSpPr>
        <p:spPr>
          <a:xfrm>
            <a:off x="7579829" y="3523939"/>
            <a:ext cx="1440160" cy="523220"/>
          </a:xfrm>
          <a:prstGeom prst="rect">
            <a:avLst/>
          </a:prstGeom>
          <a:noFill/>
        </p:spPr>
        <p:txBody>
          <a:bodyPr wrap="square" rtlCol="0">
            <a:spAutoFit/>
          </a:bodyPr>
          <a:lstStyle/>
          <a:p>
            <a:r>
              <a:rPr lang="en-GB" sz="1400" i="1"/>
              <a:t>In the country you live in</a:t>
            </a:r>
          </a:p>
        </p:txBody>
      </p:sp>
      <p:sp>
        <p:nvSpPr>
          <p:cNvPr id="12" name="TextBox 11"/>
          <p:cNvSpPr txBox="1"/>
          <p:nvPr/>
        </p:nvSpPr>
        <p:spPr>
          <a:xfrm>
            <a:off x="6391697" y="5651375"/>
            <a:ext cx="2376264" cy="307777"/>
          </a:xfrm>
          <a:prstGeom prst="rect">
            <a:avLst/>
          </a:prstGeom>
          <a:noFill/>
        </p:spPr>
        <p:txBody>
          <a:bodyPr wrap="square" rtlCol="0">
            <a:spAutoFit/>
          </a:bodyPr>
          <a:lstStyle/>
          <a:p>
            <a:pPr algn="r"/>
            <a:r>
              <a:rPr lang="en-GB" sz="1400" i="1"/>
              <a:t>In the future</a:t>
            </a:r>
          </a:p>
        </p:txBody>
      </p:sp>
      <p:sp>
        <p:nvSpPr>
          <p:cNvPr id="13" name="TextBox 12">
            <a:extLst>
              <a:ext uri="{FF2B5EF4-FFF2-40B4-BE49-F238E27FC236}">
                <a16:creationId xmlns:a16="http://schemas.microsoft.com/office/drawing/2014/main" id="{2E59BBAA-2294-3FB7-59B4-37B0FCE372D0}"/>
              </a:ext>
            </a:extLst>
          </p:cNvPr>
          <p:cNvSpPr txBox="1"/>
          <p:nvPr/>
        </p:nvSpPr>
        <p:spPr>
          <a:xfrm>
            <a:off x="3419872" y="5716998"/>
            <a:ext cx="2376264" cy="307777"/>
          </a:xfrm>
          <a:prstGeom prst="rect">
            <a:avLst/>
          </a:prstGeom>
          <a:noFill/>
        </p:spPr>
        <p:txBody>
          <a:bodyPr wrap="square" rtlCol="0">
            <a:spAutoFit/>
          </a:bodyPr>
          <a:lstStyle/>
          <a:p>
            <a:pPr algn="ctr"/>
            <a:r>
              <a:rPr lang="en-GB" sz="1400" i="1"/>
              <a:t>In the world</a:t>
            </a:r>
          </a:p>
        </p:txBody>
      </p:sp>
      <p:pic>
        <p:nvPicPr>
          <p:cNvPr id="14" name="Picture 13">
            <a:extLst>
              <a:ext uri="{FF2B5EF4-FFF2-40B4-BE49-F238E27FC236}">
                <a16:creationId xmlns:a16="http://schemas.microsoft.com/office/drawing/2014/main" id="{C102C37F-2C81-491E-103C-04C3F5D048BF}"/>
              </a:ext>
            </a:extLst>
          </p:cNvPr>
          <p:cNvPicPr>
            <a:picLocks noChangeAspect="1"/>
          </p:cNvPicPr>
          <p:nvPr/>
        </p:nvPicPr>
        <p:blipFill>
          <a:blip r:embed="rId2"/>
          <a:stretch>
            <a:fillRect/>
          </a:stretch>
        </p:blipFill>
        <p:spPr>
          <a:xfrm>
            <a:off x="3707840" y="3573016"/>
            <a:ext cx="1971675" cy="1009650"/>
          </a:xfrm>
          <a:prstGeom prst="rect">
            <a:avLst/>
          </a:prstGeom>
        </p:spPr>
      </p:pic>
      <p:pic>
        <p:nvPicPr>
          <p:cNvPr id="15" name="Picture 14" descr="A black x on a white background&#10;&#10;Description automatically generated">
            <a:extLst>
              <a:ext uri="{FF2B5EF4-FFF2-40B4-BE49-F238E27FC236}">
                <a16:creationId xmlns:a16="http://schemas.microsoft.com/office/drawing/2014/main" id="{947DB3F3-83B2-83B1-C528-B0AC48091FAC}"/>
              </a:ext>
            </a:extLst>
          </p:cNvPr>
          <p:cNvPicPr>
            <a:picLocks noChangeAspect="1"/>
          </p:cNvPicPr>
          <p:nvPr/>
        </p:nvPicPr>
        <p:blipFill>
          <a:blip r:embed="rId3"/>
          <a:stretch>
            <a:fillRect/>
          </a:stretch>
        </p:blipFill>
        <p:spPr>
          <a:xfrm>
            <a:off x="8549597" y="6180334"/>
            <a:ext cx="495300" cy="533400"/>
          </a:xfrm>
          <a:prstGeom prst="rect">
            <a:avLst/>
          </a:prstGeom>
        </p:spPr>
      </p:pic>
    </p:spTree>
    <p:extLst>
      <p:ext uri="{BB962C8B-B14F-4D97-AF65-F5344CB8AC3E}">
        <p14:creationId xmlns:p14="http://schemas.microsoft.com/office/powerpoint/2010/main" val="3805119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7886700" cy="605483"/>
          </a:xfrm>
        </p:spPr>
        <p:txBody>
          <a:bodyPr/>
          <a:lstStyle/>
          <a:p>
            <a:r>
              <a:rPr lang="en-GB" b="1" i="1">
                <a:latin typeface="+mn-lt"/>
              </a:rPr>
              <a:t>What is a topical issue?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5</a:t>
            </a:fld>
            <a:endParaRPr lang="en-GB"/>
          </a:p>
        </p:txBody>
      </p:sp>
      <p:sp>
        <p:nvSpPr>
          <p:cNvPr id="7" name="TextBox 6">
            <a:extLst>
              <a:ext uri="{FF2B5EF4-FFF2-40B4-BE49-F238E27FC236}">
                <a16:creationId xmlns:a16="http://schemas.microsoft.com/office/drawing/2014/main" id="{8024E798-7653-2D99-580B-5C95966E227C}"/>
              </a:ext>
            </a:extLst>
          </p:cNvPr>
          <p:cNvSpPr txBox="1"/>
          <p:nvPr/>
        </p:nvSpPr>
        <p:spPr>
          <a:xfrm>
            <a:off x="475022" y="2255940"/>
            <a:ext cx="4706230" cy="2893100"/>
          </a:xfrm>
          <a:prstGeom prst="rect">
            <a:avLst/>
          </a:prstGeom>
          <a:noFill/>
        </p:spPr>
        <p:txBody>
          <a:bodyPr wrap="square">
            <a:spAutoFit/>
          </a:bodyPr>
          <a:lstStyle/>
          <a:p>
            <a:r>
              <a:rPr lang="en-GB" sz="1400" dirty="0"/>
              <a:t>A "topical issue" refers to an </a:t>
            </a:r>
            <a:r>
              <a:rPr lang="en-GB" sz="1400" b="1" i="1" dirty="0"/>
              <a:t>important subject </a:t>
            </a:r>
            <a:r>
              <a:rPr lang="en-GB" sz="1400" dirty="0"/>
              <a:t>that is currently </a:t>
            </a:r>
            <a:r>
              <a:rPr lang="en-GB" sz="1400" b="1" dirty="0"/>
              <a:t>widely discussed or relevant</a:t>
            </a:r>
            <a:r>
              <a:rPr lang="en-GB" sz="1400" dirty="0"/>
              <a:t>. </a:t>
            </a:r>
          </a:p>
          <a:p>
            <a:endParaRPr lang="en-GB" sz="1400" dirty="0"/>
          </a:p>
          <a:p>
            <a:r>
              <a:rPr lang="en-GB" sz="1400" dirty="0"/>
              <a:t>It could be a matter in the </a:t>
            </a:r>
            <a:r>
              <a:rPr lang="en-GB" sz="1400" b="1" dirty="0"/>
              <a:t>news</a:t>
            </a:r>
            <a:r>
              <a:rPr lang="en-GB" sz="1400" dirty="0"/>
              <a:t>, like climate change or technology advancements, or </a:t>
            </a:r>
            <a:r>
              <a:rPr lang="en-GB" sz="1400" b="1" dirty="0"/>
              <a:t>an issue closer to home</a:t>
            </a:r>
            <a:r>
              <a:rPr lang="en-GB" sz="1400" dirty="0"/>
              <a:t>, such as changes in school rules or community events. </a:t>
            </a:r>
          </a:p>
          <a:p>
            <a:endParaRPr lang="en-GB" sz="1400" dirty="0"/>
          </a:p>
          <a:p>
            <a:r>
              <a:rPr lang="en-GB" sz="1400" dirty="0"/>
              <a:t>It's a significant topic that many people are talking about, and it can impact various aspects of life. </a:t>
            </a:r>
          </a:p>
          <a:p>
            <a:endParaRPr lang="en-GB" sz="1400" dirty="0"/>
          </a:p>
          <a:p>
            <a:r>
              <a:rPr lang="en-GB" sz="1400" dirty="0"/>
              <a:t>People often have </a:t>
            </a:r>
            <a:r>
              <a:rPr lang="en-GB" sz="1400" b="1" dirty="0"/>
              <a:t>different views or opinions </a:t>
            </a:r>
            <a:r>
              <a:rPr lang="en-GB" sz="1400" dirty="0"/>
              <a:t>about these issues, and they can affect many individuals or even larger groups of people.</a:t>
            </a:r>
          </a:p>
        </p:txBody>
      </p:sp>
      <p:pic>
        <p:nvPicPr>
          <p:cNvPr id="11" name="Picture 10">
            <a:extLst>
              <a:ext uri="{FF2B5EF4-FFF2-40B4-BE49-F238E27FC236}">
                <a16:creationId xmlns:a16="http://schemas.microsoft.com/office/drawing/2014/main" id="{37A05F23-6979-6AF3-787E-D3852A4DE764}"/>
              </a:ext>
            </a:extLst>
          </p:cNvPr>
          <p:cNvPicPr>
            <a:picLocks noChangeAspect="1"/>
          </p:cNvPicPr>
          <p:nvPr/>
        </p:nvPicPr>
        <p:blipFill rotWithShape="1">
          <a:blip r:embed="rId2"/>
          <a:srcRect t="15832"/>
          <a:stretch/>
        </p:blipFill>
        <p:spPr>
          <a:xfrm>
            <a:off x="7332594" y="1268413"/>
            <a:ext cx="1640205" cy="986086"/>
          </a:xfrm>
          <a:prstGeom prst="rect">
            <a:avLst/>
          </a:prstGeom>
        </p:spPr>
      </p:pic>
      <p:pic>
        <p:nvPicPr>
          <p:cNvPr id="13" name="Picture 12">
            <a:extLst>
              <a:ext uri="{FF2B5EF4-FFF2-40B4-BE49-F238E27FC236}">
                <a16:creationId xmlns:a16="http://schemas.microsoft.com/office/drawing/2014/main" id="{BE69AEC6-FE83-550D-D389-7E78A2BF4E51}"/>
              </a:ext>
            </a:extLst>
          </p:cNvPr>
          <p:cNvPicPr>
            <a:picLocks noChangeAspect="1"/>
          </p:cNvPicPr>
          <p:nvPr/>
        </p:nvPicPr>
        <p:blipFill>
          <a:blip r:embed="rId3"/>
          <a:stretch>
            <a:fillRect/>
          </a:stretch>
        </p:blipFill>
        <p:spPr>
          <a:xfrm>
            <a:off x="7741347" y="2778771"/>
            <a:ext cx="844570" cy="781621"/>
          </a:xfrm>
          <a:prstGeom prst="rect">
            <a:avLst/>
          </a:prstGeom>
        </p:spPr>
      </p:pic>
      <p:pic>
        <p:nvPicPr>
          <p:cNvPr id="15" name="Picture 14">
            <a:extLst>
              <a:ext uri="{FF2B5EF4-FFF2-40B4-BE49-F238E27FC236}">
                <a16:creationId xmlns:a16="http://schemas.microsoft.com/office/drawing/2014/main" id="{D08113F0-C96C-31C9-361B-AC75B0789DD8}"/>
              </a:ext>
            </a:extLst>
          </p:cNvPr>
          <p:cNvPicPr>
            <a:picLocks noChangeAspect="1"/>
          </p:cNvPicPr>
          <p:nvPr/>
        </p:nvPicPr>
        <p:blipFill>
          <a:blip r:embed="rId4"/>
          <a:stretch>
            <a:fillRect/>
          </a:stretch>
        </p:blipFill>
        <p:spPr>
          <a:xfrm>
            <a:off x="6673207" y="3409859"/>
            <a:ext cx="804333" cy="943545"/>
          </a:xfrm>
          <a:prstGeom prst="rect">
            <a:avLst/>
          </a:prstGeom>
        </p:spPr>
      </p:pic>
      <p:pic>
        <p:nvPicPr>
          <p:cNvPr id="17" name="Picture 16">
            <a:extLst>
              <a:ext uri="{FF2B5EF4-FFF2-40B4-BE49-F238E27FC236}">
                <a16:creationId xmlns:a16="http://schemas.microsoft.com/office/drawing/2014/main" id="{6C85720C-2D7F-537A-AC6F-43B58E2B2855}"/>
              </a:ext>
            </a:extLst>
          </p:cNvPr>
          <p:cNvPicPr>
            <a:picLocks noChangeAspect="1"/>
          </p:cNvPicPr>
          <p:nvPr/>
        </p:nvPicPr>
        <p:blipFill>
          <a:blip r:embed="rId5"/>
          <a:stretch>
            <a:fillRect/>
          </a:stretch>
        </p:blipFill>
        <p:spPr>
          <a:xfrm>
            <a:off x="6453470" y="4657485"/>
            <a:ext cx="1518441" cy="1324222"/>
          </a:xfrm>
          <a:prstGeom prst="rect">
            <a:avLst/>
          </a:prstGeom>
        </p:spPr>
      </p:pic>
      <p:pic>
        <p:nvPicPr>
          <p:cNvPr id="19" name="Picture 18">
            <a:extLst>
              <a:ext uri="{FF2B5EF4-FFF2-40B4-BE49-F238E27FC236}">
                <a16:creationId xmlns:a16="http://schemas.microsoft.com/office/drawing/2014/main" id="{143FEDAB-3FBC-4009-2EFD-2EABEF521E32}"/>
              </a:ext>
            </a:extLst>
          </p:cNvPr>
          <p:cNvPicPr>
            <a:picLocks noChangeAspect="1"/>
          </p:cNvPicPr>
          <p:nvPr/>
        </p:nvPicPr>
        <p:blipFill>
          <a:blip r:embed="rId6"/>
          <a:stretch>
            <a:fillRect/>
          </a:stretch>
        </p:blipFill>
        <p:spPr>
          <a:xfrm>
            <a:off x="6702061" y="2141937"/>
            <a:ext cx="974205" cy="986086"/>
          </a:xfrm>
          <a:prstGeom prst="rect">
            <a:avLst/>
          </a:prstGeom>
        </p:spPr>
      </p:pic>
      <p:pic>
        <p:nvPicPr>
          <p:cNvPr id="21" name="Picture 20">
            <a:extLst>
              <a:ext uri="{FF2B5EF4-FFF2-40B4-BE49-F238E27FC236}">
                <a16:creationId xmlns:a16="http://schemas.microsoft.com/office/drawing/2014/main" id="{5DCF475B-688F-5C02-8F8F-DF1146D538FD}"/>
              </a:ext>
            </a:extLst>
          </p:cNvPr>
          <p:cNvPicPr>
            <a:picLocks noChangeAspect="1"/>
          </p:cNvPicPr>
          <p:nvPr/>
        </p:nvPicPr>
        <p:blipFill>
          <a:blip r:embed="rId7"/>
          <a:stretch>
            <a:fillRect/>
          </a:stretch>
        </p:blipFill>
        <p:spPr>
          <a:xfrm>
            <a:off x="7741960" y="3978031"/>
            <a:ext cx="844225" cy="943545"/>
          </a:xfrm>
          <a:prstGeom prst="rect">
            <a:avLst/>
          </a:prstGeom>
        </p:spPr>
      </p:pic>
      <p:pic>
        <p:nvPicPr>
          <p:cNvPr id="23" name="Picture 22">
            <a:extLst>
              <a:ext uri="{FF2B5EF4-FFF2-40B4-BE49-F238E27FC236}">
                <a16:creationId xmlns:a16="http://schemas.microsoft.com/office/drawing/2014/main" id="{88A976F5-FBA7-1687-258A-A21D62104C1D}"/>
              </a:ext>
            </a:extLst>
          </p:cNvPr>
          <p:cNvPicPr>
            <a:picLocks noChangeAspect="1"/>
          </p:cNvPicPr>
          <p:nvPr/>
        </p:nvPicPr>
        <p:blipFill>
          <a:blip r:embed="rId8"/>
          <a:stretch>
            <a:fillRect/>
          </a:stretch>
        </p:blipFill>
        <p:spPr>
          <a:xfrm>
            <a:off x="4674050" y="1367370"/>
            <a:ext cx="1466850" cy="1400175"/>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1393CDB5-C006-3670-F1A6-193251FA883C}"/>
              </a:ext>
            </a:extLst>
          </p:cNvPr>
          <p:cNvPicPr>
            <a:picLocks noChangeAspect="1"/>
          </p:cNvPicPr>
          <p:nvPr/>
        </p:nvPicPr>
        <p:blipFill>
          <a:blip r:embed="rId9"/>
          <a:stretch>
            <a:fillRect/>
          </a:stretch>
        </p:blipFill>
        <p:spPr>
          <a:xfrm>
            <a:off x="8485384" y="6180334"/>
            <a:ext cx="495300" cy="533400"/>
          </a:xfrm>
          <a:prstGeom prst="rect">
            <a:avLst/>
          </a:prstGeom>
        </p:spPr>
      </p:pic>
    </p:spTree>
    <p:extLst>
      <p:ext uri="{BB962C8B-B14F-4D97-AF65-F5344CB8AC3E}">
        <p14:creationId xmlns:p14="http://schemas.microsoft.com/office/powerpoint/2010/main" val="217401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7886700" cy="432048"/>
          </a:xfrm>
        </p:spPr>
        <p:txBody>
          <a:bodyPr>
            <a:normAutofit fontScale="90000"/>
          </a:bodyPr>
          <a:lstStyle/>
          <a:p>
            <a:r>
              <a:rPr lang="en-GB" sz="3200" b="1" i="1">
                <a:latin typeface="+mn-lt"/>
              </a:rPr>
              <a:t>What are local, national and global?</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6</a:t>
            </a:fld>
            <a:endParaRPr lang="en-GB"/>
          </a:p>
        </p:txBody>
      </p:sp>
      <p:pic>
        <p:nvPicPr>
          <p:cNvPr id="7" name="Picture 6">
            <a:extLst>
              <a:ext uri="{FF2B5EF4-FFF2-40B4-BE49-F238E27FC236}">
                <a16:creationId xmlns:a16="http://schemas.microsoft.com/office/drawing/2014/main" id="{5921C28B-841C-C96A-5959-A4FD9D0F7193}"/>
              </a:ext>
            </a:extLst>
          </p:cNvPr>
          <p:cNvPicPr>
            <a:picLocks noChangeAspect="1"/>
          </p:cNvPicPr>
          <p:nvPr/>
        </p:nvPicPr>
        <p:blipFill>
          <a:blip r:embed="rId2"/>
          <a:stretch>
            <a:fillRect/>
          </a:stretch>
        </p:blipFill>
        <p:spPr>
          <a:xfrm>
            <a:off x="412084" y="1875565"/>
            <a:ext cx="1704975" cy="1276350"/>
          </a:xfrm>
          <a:prstGeom prst="rect">
            <a:avLst/>
          </a:prstGeom>
        </p:spPr>
      </p:pic>
      <p:pic>
        <p:nvPicPr>
          <p:cNvPr id="9" name="Picture 8">
            <a:extLst>
              <a:ext uri="{FF2B5EF4-FFF2-40B4-BE49-F238E27FC236}">
                <a16:creationId xmlns:a16="http://schemas.microsoft.com/office/drawing/2014/main" id="{B0FA0E4B-27D7-F5E3-F047-40B9EBFABF99}"/>
              </a:ext>
            </a:extLst>
          </p:cNvPr>
          <p:cNvPicPr>
            <a:picLocks noChangeAspect="1"/>
          </p:cNvPicPr>
          <p:nvPr/>
        </p:nvPicPr>
        <p:blipFill>
          <a:blip r:embed="rId3"/>
          <a:stretch>
            <a:fillRect/>
          </a:stretch>
        </p:blipFill>
        <p:spPr>
          <a:xfrm>
            <a:off x="3779912" y="1823207"/>
            <a:ext cx="1489613" cy="1307091"/>
          </a:xfrm>
          <a:prstGeom prst="rect">
            <a:avLst/>
          </a:prstGeom>
        </p:spPr>
      </p:pic>
      <p:pic>
        <p:nvPicPr>
          <p:cNvPr id="11" name="Picture 10">
            <a:extLst>
              <a:ext uri="{FF2B5EF4-FFF2-40B4-BE49-F238E27FC236}">
                <a16:creationId xmlns:a16="http://schemas.microsoft.com/office/drawing/2014/main" id="{3C2ED52D-CAC6-92DE-83A2-513A435F14A3}"/>
              </a:ext>
            </a:extLst>
          </p:cNvPr>
          <p:cNvPicPr>
            <a:picLocks noChangeAspect="1"/>
          </p:cNvPicPr>
          <p:nvPr/>
        </p:nvPicPr>
        <p:blipFill rotWithShape="1">
          <a:blip r:embed="rId4"/>
          <a:srcRect l="5004" t="9447" r="4552" b="4119"/>
          <a:stretch/>
        </p:blipFill>
        <p:spPr>
          <a:xfrm>
            <a:off x="6784361" y="1729653"/>
            <a:ext cx="1393068" cy="1370276"/>
          </a:xfrm>
          <a:prstGeom prst="ellipse">
            <a:avLst/>
          </a:prstGeom>
        </p:spPr>
      </p:pic>
      <p:sp>
        <p:nvSpPr>
          <p:cNvPr id="13" name="TextBox 12">
            <a:extLst>
              <a:ext uri="{FF2B5EF4-FFF2-40B4-BE49-F238E27FC236}">
                <a16:creationId xmlns:a16="http://schemas.microsoft.com/office/drawing/2014/main" id="{54D1C9F7-295B-E407-82C6-1EFFBA520F49}"/>
              </a:ext>
            </a:extLst>
          </p:cNvPr>
          <p:cNvSpPr txBox="1"/>
          <p:nvPr/>
        </p:nvSpPr>
        <p:spPr>
          <a:xfrm>
            <a:off x="395536" y="3280819"/>
            <a:ext cx="1944216" cy="2492990"/>
          </a:xfrm>
          <a:prstGeom prst="rect">
            <a:avLst/>
          </a:prstGeom>
          <a:solidFill>
            <a:srgbClr val="F58A1D">
              <a:alpha val="55000"/>
            </a:srgbClr>
          </a:solidFill>
        </p:spPr>
        <p:txBody>
          <a:bodyPr wrap="square" lIns="91440" tIns="45720" rIns="91440" bIns="45720" anchor="t">
            <a:spAutoFit/>
          </a:bodyPr>
          <a:lstStyle/>
          <a:p>
            <a:r>
              <a:rPr lang="en-GB" sz="1200" b="1" i="1"/>
              <a:t>Meaning: </a:t>
            </a:r>
            <a:r>
              <a:rPr lang="en-GB" sz="1200"/>
              <a:t>Local refers to your immediate area, town, or community where you live.</a:t>
            </a:r>
          </a:p>
          <a:p>
            <a:endParaRPr lang="en-GB" sz="1200"/>
          </a:p>
          <a:p>
            <a:r>
              <a:rPr lang="en-GB" sz="1200" b="1" i="1"/>
              <a:t>Example: </a:t>
            </a:r>
            <a:r>
              <a:rPr lang="en-GB" sz="1200"/>
              <a:t>Your school, neighbourhood park, culture, or local shops are part of your local area. </a:t>
            </a:r>
          </a:p>
          <a:p>
            <a:endParaRPr lang="en-GB" sz="1200"/>
          </a:p>
          <a:p>
            <a:r>
              <a:rPr lang="en-GB" sz="1200"/>
              <a:t>Events or issues that directly affect people in your town or neighbourhood are local.</a:t>
            </a:r>
          </a:p>
        </p:txBody>
      </p:sp>
      <p:sp>
        <p:nvSpPr>
          <p:cNvPr id="15" name="TextBox 14">
            <a:extLst>
              <a:ext uri="{FF2B5EF4-FFF2-40B4-BE49-F238E27FC236}">
                <a16:creationId xmlns:a16="http://schemas.microsoft.com/office/drawing/2014/main" id="{ABCFAF94-B6D2-BD3A-59F1-ED523FE5D2B4}"/>
              </a:ext>
            </a:extLst>
          </p:cNvPr>
          <p:cNvSpPr txBox="1"/>
          <p:nvPr/>
        </p:nvSpPr>
        <p:spPr>
          <a:xfrm>
            <a:off x="3562681" y="3280819"/>
            <a:ext cx="2180828" cy="3046988"/>
          </a:xfrm>
          <a:prstGeom prst="rect">
            <a:avLst/>
          </a:prstGeom>
          <a:solidFill>
            <a:srgbClr val="FBCF0A">
              <a:alpha val="55000"/>
            </a:srgbClr>
          </a:solidFill>
        </p:spPr>
        <p:txBody>
          <a:bodyPr wrap="square" lIns="91440" tIns="45720" rIns="91440" bIns="45720" anchor="t">
            <a:spAutoFit/>
          </a:bodyPr>
          <a:lstStyle/>
          <a:p>
            <a:r>
              <a:rPr lang="en-GB" sz="1200" b="1" i="1"/>
              <a:t>Meaning</a:t>
            </a:r>
            <a:r>
              <a:rPr lang="en-GB" sz="1200"/>
              <a:t>: National involves the entire country where you live.</a:t>
            </a:r>
          </a:p>
          <a:p>
            <a:endParaRPr lang="en-GB" sz="1200" i="1"/>
          </a:p>
          <a:p>
            <a:r>
              <a:rPr lang="en-GB" sz="1200" b="1" i="1">
                <a:effectLst/>
              </a:rPr>
              <a:t>Example:</a:t>
            </a:r>
            <a:r>
              <a:rPr lang="en-GB" sz="1200" b="0" i="0">
                <a:solidFill>
                  <a:srgbClr val="0F0F0F"/>
                </a:solidFill>
                <a:effectLst/>
              </a:rPr>
              <a:t> Laws that apply to everyone, such as road rules or laws about school attendance, national holidays like the King’s coronation </a:t>
            </a:r>
            <a:r>
              <a:rPr lang="en-GB" sz="1200">
                <a:solidFill>
                  <a:srgbClr val="0F0F0F"/>
                </a:solidFill>
              </a:rPr>
              <a:t>marked </a:t>
            </a:r>
            <a:r>
              <a:rPr lang="en-GB" sz="1200" b="0" i="0">
                <a:solidFill>
                  <a:srgbClr val="0F0F0F"/>
                </a:solidFill>
                <a:effectLst/>
              </a:rPr>
              <a:t>across the UK.</a:t>
            </a:r>
            <a:r>
              <a:rPr lang="en-GB" sz="1200">
                <a:solidFill>
                  <a:srgbClr val="0F0F0F"/>
                </a:solidFill>
              </a:rPr>
              <a:t> </a:t>
            </a:r>
            <a:endParaRPr lang="en-GB" sz="1200" b="0" i="0">
              <a:solidFill>
                <a:srgbClr val="0F0F0F"/>
              </a:solidFill>
              <a:effectLst/>
            </a:endParaRPr>
          </a:p>
          <a:p>
            <a:endParaRPr lang="en-GB" sz="1200">
              <a:solidFill>
                <a:srgbClr val="0F0F0F"/>
              </a:solidFill>
            </a:endParaRPr>
          </a:p>
          <a:p>
            <a:r>
              <a:rPr lang="en-GB" sz="1200" b="0" i="0">
                <a:solidFill>
                  <a:srgbClr val="0F0F0F"/>
                </a:solidFill>
                <a:effectLst/>
              </a:rPr>
              <a:t>Issues discussed on news channels or in newspapers that affect people across the country, such as changes to education or healthcare policies, are national.</a:t>
            </a:r>
            <a:endParaRPr lang="en-GB" sz="1200"/>
          </a:p>
        </p:txBody>
      </p:sp>
      <p:sp>
        <p:nvSpPr>
          <p:cNvPr id="17" name="TextBox 16">
            <a:extLst>
              <a:ext uri="{FF2B5EF4-FFF2-40B4-BE49-F238E27FC236}">
                <a16:creationId xmlns:a16="http://schemas.microsoft.com/office/drawing/2014/main" id="{FF7AD007-D731-0B77-4E3F-786F51729C1C}"/>
              </a:ext>
            </a:extLst>
          </p:cNvPr>
          <p:cNvSpPr txBox="1"/>
          <p:nvPr/>
        </p:nvSpPr>
        <p:spPr>
          <a:xfrm>
            <a:off x="6588224" y="3280819"/>
            <a:ext cx="2036811" cy="2123658"/>
          </a:xfrm>
          <a:prstGeom prst="rect">
            <a:avLst/>
          </a:prstGeom>
          <a:solidFill>
            <a:srgbClr val="C3D821">
              <a:alpha val="55000"/>
            </a:srgbClr>
          </a:solidFill>
        </p:spPr>
        <p:txBody>
          <a:bodyPr wrap="square">
            <a:spAutoFit/>
          </a:bodyPr>
          <a:lstStyle/>
          <a:p>
            <a:r>
              <a:rPr lang="en-GB" sz="1200" b="1" i="1"/>
              <a:t>Meaning: </a:t>
            </a:r>
            <a:r>
              <a:rPr lang="en-GB" sz="1200"/>
              <a:t>Global means worldwide, involving the entire planet.</a:t>
            </a:r>
          </a:p>
          <a:p>
            <a:endParaRPr lang="en-GB" sz="1200"/>
          </a:p>
          <a:p>
            <a:endParaRPr lang="en-GB" sz="1200"/>
          </a:p>
          <a:p>
            <a:r>
              <a:rPr lang="en-GB" sz="1200" b="1" i="1"/>
              <a:t>Example: </a:t>
            </a:r>
            <a:r>
              <a:rPr lang="en-GB" sz="1200"/>
              <a:t>Problems or events that affect people all around the world, like climate change, world peace efforts, or international sports events like the Olympics, are global.</a:t>
            </a:r>
          </a:p>
        </p:txBody>
      </p:sp>
      <p:pic>
        <p:nvPicPr>
          <p:cNvPr id="6" name="Picture 5" descr="A black x on a white background&#10;&#10;Description automatically generated">
            <a:extLst>
              <a:ext uri="{FF2B5EF4-FFF2-40B4-BE49-F238E27FC236}">
                <a16:creationId xmlns:a16="http://schemas.microsoft.com/office/drawing/2014/main" id="{C6AD42FA-400E-8EC7-5012-7A8670AAB0A8}"/>
              </a:ext>
            </a:extLst>
          </p:cNvPr>
          <p:cNvPicPr>
            <a:picLocks noChangeAspect="1"/>
          </p:cNvPicPr>
          <p:nvPr/>
        </p:nvPicPr>
        <p:blipFill>
          <a:blip r:embed="rId5"/>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384082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11DB4C4-D968-D0B6-3111-1B50CC2E8359}"/>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EBC7754-890A-F73F-A8AB-273A6C7110A5}"/>
              </a:ext>
            </a:extLst>
          </p:cNvPr>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a:extLst>
              <a:ext uri="{FF2B5EF4-FFF2-40B4-BE49-F238E27FC236}">
                <a16:creationId xmlns:a16="http://schemas.microsoft.com/office/drawing/2014/main" id="{C0FC9C55-7950-EFAA-2263-2470F40D9BBD}"/>
              </a:ext>
            </a:extLst>
          </p:cNvPr>
          <p:cNvSpPr>
            <a:spLocks noGrp="1"/>
          </p:cNvSpPr>
          <p:nvPr>
            <p:ph type="sldNum" sz="quarter" idx="12"/>
          </p:nvPr>
        </p:nvSpPr>
        <p:spPr/>
        <p:txBody>
          <a:bodyPr/>
          <a:lstStyle/>
          <a:p>
            <a:fld id="{EFC07C4F-4DD7-4452-9CBE-7B4BC77324C7}" type="slidenum">
              <a:rPr lang="en-GB" smtClean="0"/>
              <a:t>7</a:t>
            </a:fld>
            <a:endParaRPr lang="en-GB"/>
          </a:p>
        </p:txBody>
      </p:sp>
      <p:grpSp>
        <p:nvGrpSpPr>
          <p:cNvPr id="7" name="Group 6">
            <a:extLst>
              <a:ext uri="{FF2B5EF4-FFF2-40B4-BE49-F238E27FC236}">
                <a16:creationId xmlns:a16="http://schemas.microsoft.com/office/drawing/2014/main" id="{C27D3B28-0736-CACD-B155-FC47753AE831}"/>
              </a:ext>
            </a:extLst>
          </p:cNvPr>
          <p:cNvGrpSpPr/>
          <p:nvPr/>
        </p:nvGrpSpPr>
        <p:grpSpPr>
          <a:xfrm>
            <a:off x="683568" y="1412776"/>
            <a:ext cx="2437982" cy="1512168"/>
            <a:chOff x="5236020" y="3737250"/>
            <a:chExt cx="2186457" cy="1485478"/>
          </a:xfrm>
        </p:grpSpPr>
        <p:pic>
          <p:nvPicPr>
            <p:cNvPr id="8" name="Picture 7">
              <a:extLst>
                <a:ext uri="{FF2B5EF4-FFF2-40B4-BE49-F238E27FC236}">
                  <a16:creationId xmlns:a16="http://schemas.microsoft.com/office/drawing/2014/main" id="{B78CC6E0-3AB8-DFF3-8D85-9D13BB0344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9" name="TextBox 8">
              <a:extLst>
                <a:ext uri="{FF2B5EF4-FFF2-40B4-BE49-F238E27FC236}">
                  <a16:creationId xmlns:a16="http://schemas.microsoft.com/office/drawing/2014/main" id="{0A147876-8979-C624-FFA1-6B7452EE790A}"/>
                </a:ext>
              </a:extLst>
            </p:cNvPr>
            <p:cNvSpPr txBox="1"/>
            <p:nvPr/>
          </p:nvSpPr>
          <p:spPr>
            <a:xfrm>
              <a:off x="5354809" y="3832776"/>
              <a:ext cx="1982242" cy="937267"/>
            </a:xfrm>
            <a:prstGeom prst="rect">
              <a:avLst/>
            </a:prstGeom>
            <a:noFill/>
          </p:spPr>
          <p:txBody>
            <a:bodyPr wrap="square" rtlCol="0">
              <a:spAutoFit/>
            </a:bodyPr>
            <a:lstStyle/>
            <a:p>
              <a:pPr algn="ctr"/>
              <a:r>
                <a:rPr lang="en-GB" sz="1400"/>
                <a:t>Let’s go back in time to 1900 in London. What might the local, national and global issues be?</a:t>
              </a:r>
            </a:p>
          </p:txBody>
        </p:sp>
      </p:grpSp>
      <p:pic>
        <p:nvPicPr>
          <p:cNvPr id="6" name="Picture 5">
            <a:extLst>
              <a:ext uri="{FF2B5EF4-FFF2-40B4-BE49-F238E27FC236}">
                <a16:creationId xmlns:a16="http://schemas.microsoft.com/office/drawing/2014/main" id="{50341E39-F1F1-6B11-ECC6-7AF0A4E384DB}"/>
              </a:ext>
            </a:extLst>
          </p:cNvPr>
          <p:cNvPicPr>
            <a:picLocks noChangeAspect="1"/>
          </p:cNvPicPr>
          <p:nvPr/>
        </p:nvPicPr>
        <p:blipFill rotWithShape="1">
          <a:blip r:embed="rId3"/>
          <a:srcRect l="8436" t="4176" r="7174" b="6022"/>
          <a:stretch/>
        </p:blipFill>
        <p:spPr>
          <a:xfrm>
            <a:off x="354360" y="2799190"/>
            <a:ext cx="2057400" cy="3096342"/>
          </a:xfrm>
          <a:prstGeom prst="rect">
            <a:avLst/>
          </a:prstGeom>
        </p:spPr>
      </p:pic>
      <p:pic>
        <p:nvPicPr>
          <p:cNvPr id="10" name="Picture 9">
            <a:extLst>
              <a:ext uri="{FF2B5EF4-FFF2-40B4-BE49-F238E27FC236}">
                <a16:creationId xmlns:a16="http://schemas.microsoft.com/office/drawing/2014/main" id="{330467F7-7A94-4A2E-F047-9A02318CA7C7}"/>
              </a:ext>
            </a:extLst>
          </p:cNvPr>
          <p:cNvPicPr>
            <a:picLocks noChangeAspect="1"/>
          </p:cNvPicPr>
          <p:nvPr/>
        </p:nvPicPr>
        <p:blipFill>
          <a:blip r:embed="rId4"/>
          <a:stretch>
            <a:fillRect/>
          </a:stretch>
        </p:blipFill>
        <p:spPr>
          <a:xfrm>
            <a:off x="3264410" y="1165412"/>
            <a:ext cx="1700931" cy="1274174"/>
          </a:xfrm>
          <a:prstGeom prst="rect">
            <a:avLst/>
          </a:prstGeom>
        </p:spPr>
      </p:pic>
      <p:pic>
        <p:nvPicPr>
          <p:cNvPr id="11" name="Picture 10">
            <a:extLst>
              <a:ext uri="{FF2B5EF4-FFF2-40B4-BE49-F238E27FC236}">
                <a16:creationId xmlns:a16="http://schemas.microsoft.com/office/drawing/2014/main" id="{63AE17B9-079F-50F3-06C3-27F14A5F7A7C}"/>
              </a:ext>
            </a:extLst>
          </p:cNvPr>
          <p:cNvPicPr>
            <a:picLocks noChangeAspect="1"/>
          </p:cNvPicPr>
          <p:nvPr/>
        </p:nvPicPr>
        <p:blipFill>
          <a:blip r:embed="rId5"/>
          <a:stretch>
            <a:fillRect/>
          </a:stretch>
        </p:blipFill>
        <p:spPr>
          <a:xfrm>
            <a:off x="7317162" y="2924944"/>
            <a:ext cx="1487553" cy="1310754"/>
          </a:xfrm>
          <a:prstGeom prst="rect">
            <a:avLst/>
          </a:prstGeom>
        </p:spPr>
      </p:pic>
      <p:pic>
        <p:nvPicPr>
          <p:cNvPr id="12" name="Picture 11">
            <a:extLst>
              <a:ext uri="{FF2B5EF4-FFF2-40B4-BE49-F238E27FC236}">
                <a16:creationId xmlns:a16="http://schemas.microsoft.com/office/drawing/2014/main" id="{AEC8E235-FF87-F63B-9901-BA3368549757}"/>
              </a:ext>
            </a:extLst>
          </p:cNvPr>
          <p:cNvPicPr>
            <a:picLocks noChangeAspect="1"/>
          </p:cNvPicPr>
          <p:nvPr/>
        </p:nvPicPr>
        <p:blipFill>
          <a:blip r:embed="rId6"/>
          <a:stretch>
            <a:fillRect/>
          </a:stretch>
        </p:blipFill>
        <p:spPr>
          <a:xfrm>
            <a:off x="3419872" y="4523813"/>
            <a:ext cx="1390008" cy="1371719"/>
          </a:xfrm>
          <a:prstGeom prst="rect">
            <a:avLst/>
          </a:prstGeom>
        </p:spPr>
      </p:pic>
      <p:sp>
        <p:nvSpPr>
          <p:cNvPr id="14" name="TextBox 13">
            <a:extLst>
              <a:ext uri="{FF2B5EF4-FFF2-40B4-BE49-F238E27FC236}">
                <a16:creationId xmlns:a16="http://schemas.microsoft.com/office/drawing/2014/main" id="{03CB1A7B-12CA-A164-6DFA-10FC535E81AA}"/>
              </a:ext>
            </a:extLst>
          </p:cNvPr>
          <p:cNvSpPr txBox="1"/>
          <p:nvPr/>
        </p:nvSpPr>
        <p:spPr>
          <a:xfrm>
            <a:off x="4965341" y="1510018"/>
            <a:ext cx="3773553" cy="646331"/>
          </a:xfrm>
          <a:prstGeom prst="rect">
            <a:avLst/>
          </a:prstGeom>
          <a:solidFill>
            <a:srgbClr val="F8D20A"/>
          </a:solidFill>
        </p:spPr>
        <p:txBody>
          <a:bodyPr wrap="square">
            <a:spAutoFit/>
          </a:bodyPr>
          <a:lstStyle/>
          <a:p>
            <a:r>
              <a:rPr lang="en-GB" sz="1200"/>
              <a:t>Housing conditions and overcrowding in London due to rapid urbanisation and population growth during the Industrial Revolution.</a:t>
            </a:r>
          </a:p>
        </p:txBody>
      </p:sp>
      <p:sp>
        <p:nvSpPr>
          <p:cNvPr id="15" name="TextBox 14">
            <a:extLst>
              <a:ext uri="{FF2B5EF4-FFF2-40B4-BE49-F238E27FC236}">
                <a16:creationId xmlns:a16="http://schemas.microsoft.com/office/drawing/2014/main" id="{DDB24932-D789-7613-D084-A84DC9DB4BAA}"/>
              </a:ext>
            </a:extLst>
          </p:cNvPr>
          <p:cNvSpPr txBox="1"/>
          <p:nvPr/>
        </p:nvSpPr>
        <p:spPr>
          <a:xfrm>
            <a:off x="3297899" y="3257155"/>
            <a:ext cx="3773553" cy="646331"/>
          </a:xfrm>
          <a:prstGeom prst="rect">
            <a:avLst/>
          </a:prstGeom>
          <a:solidFill>
            <a:srgbClr val="F58A1D"/>
          </a:solidFill>
        </p:spPr>
        <p:txBody>
          <a:bodyPr wrap="square">
            <a:spAutoFit/>
          </a:bodyPr>
          <a:lstStyle/>
          <a:p>
            <a:r>
              <a:rPr lang="en-GB" sz="1200"/>
              <a:t>The ongoing debate and efforts regarding women's suffrage (the right to vote) in the United Kingdom, which gained momentum during the early 20th century.</a:t>
            </a:r>
          </a:p>
        </p:txBody>
      </p:sp>
      <p:sp>
        <p:nvSpPr>
          <p:cNvPr id="16" name="TextBox 15">
            <a:extLst>
              <a:ext uri="{FF2B5EF4-FFF2-40B4-BE49-F238E27FC236}">
                <a16:creationId xmlns:a16="http://schemas.microsoft.com/office/drawing/2014/main" id="{C77884EA-AAF0-A0E8-BD77-3CEE0FA118F3}"/>
              </a:ext>
            </a:extLst>
          </p:cNvPr>
          <p:cNvSpPr txBox="1"/>
          <p:nvPr/>
        </p:nvSpPr>
        <p:spPr>
          <a:xfrm>
            <a:off x="4935941" y="4933393"/>
            <a:ext cx="3773553" cy="646331"/>
          </a:xfrm>
          <a:prstGeom prst="rect">
            <a:avLst/>
          </a:prstGeom>
          <a:solidFill>
            <a:srgbClr val="C3D821"/>
          </a:solidFill>
        </p:spPr>
        <p:txBody>
          <a:bodyPr wrap="square">
            <a:spAutoFit/>
          </a:bodyPr>
          <a:lstStyle/>
          <a:p>
            <a:r>
              <a:rPr lang="en-GB" sz="1200"/>
              <a:t>New scientific ideas, like Albert Einstein's theories, and the excitement about aeroplanes and better ways to travel were getting lots of attention. </a:t>
            </a:r>
          </a:p>
        </p:txBody>
      </p:sp>
      <p:pic>
        <p:nvPicPr>
          <p:cNvPr id="2" name="Picture 1" descr="A black x on a white background&#10;&#10;Description automatically generated">
            <a:extLst>
              <a:ext uri="{FF2B5EF4-FFF2-40B4-BE49-F238E27FC236}">
                <a16:creationId xmlns:a16="http://schemas.microsoft.com/office/drawing/2014/main" id="{01B5503F-84E0-D4B4-8710-C42B2AE7E35F}"/>
              </a:ext>
            </a:extLst>
          </p:cNvPr>
          <p:cNvPicPr>
            <a:picLocks noChangeAspect="1"/>
          </p:cNvPicPr>
          <p:nvPr/>
        </p:nvPicPr>
        <p:blipFill>
          <a:blip r:embed="rId7"/>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3480563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7886700" cy="432048"/>
          </a:xfrm>
        </p:spPr>
        <p:txBody>
          <a:bodyPr>
            <a:normAutofit fontScale="90000"/>
          </a:bodyPr>
          <a:lstStyle/>
          <a:p>
            <a:r>
              <a:rPr lang="en-GB" sz="3200" b="1" i="1">
                <a:latin typeface="+mn-lt"/>
              </a:rPr>
              <a:t>What are </a:t>
            </a:r>
            <a:r>
              <a:rPr lang="en-GB" sz="3200" b="1" i="1" u="sng">
                <a:latin typeface="+mn-lt"/>
              </a:rPr>
              <a:t>your</a:t>
            </a:r>
            <a:r>
              <a:rPr lang="en-GB" sz="3200" b="1" i="1">
                <a:latin typeface="+mn-lt"/>
              </a:rPr>
              <a:t> local, national and global issues?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8</a:t>
            </a:fld>
            <a:endParaRPr lang="en-GB"/>
          </a:p>
        </p:txBody>
      </p:sp>
      <p:grpSp>
        <p:nvGrpSpPr>
          <p:cNvPr id="12" name="Group 11">
            <a:extLst>
              <a:ext uri="{FF2B5EF4-FFF2-40B4-BE49-F238E27FC236}">
                <a16:creationId xmlns:a16="http://schemas.microsoft.com/office/drawing/2014/main" id="{955A6EB7-35EC-3095-5FFF-8E2ED82F9357}"/>
              </a:ext>
            </a:extLst>
          </p:cNvPr>
          <p:cNvGrpSpPr/>
          <p:nvPr/>
        </p:nvGrpSpPr>
        <p:grpSpPr>
          <a:xfrm>
            <a:off x="395536" y="1655711"/>
            <a:ext cx="8280920" cy="1341241"/>
            <a:chOff x="395536" y="1729653"/>
            <a:chExt cx="7781893" cy="1577784"/>
          </a:xfrm>
        </p:grpSpPr>
        <p:pic>
          <p:nvPicPr>
            <p:cNvPr id="7" name="Picture 6">
              <a:extLst>
                <a:ext uri="{FF2B5EF4-FFF2-40B4-BE49-F238E27FC236}">
                  <a16:creationId xmlns:a16="http://schemas.microsoft.com/office/drawing/2014/main" id="{5921C28B-841C-C96A-5959-A4FD9D0F7193}"/>
                </a:ext>
              </a:extLst>
            </p:cNvPr>
            <p:cNvPicPr>
              <a:picLocks noChangeAspect="1"/>
            </p:cNvPicPr>
            <p:nvPr/>
          </p:nvPicPr>
          <p:blipFill>
            <a:blip r:embed="rId2"/>
            <a:stretch>
              <a:fillRect/>
            </a:stretch>
          </p:blipFill>
          <p:spPr>
            <a:xfrm>
              <a:off x="395536" y="1844824"/>
              <a:ext cx="1704975" cy="1276350"/>
            </a:xfrm>
            <a:prstGeom prst="rect">
              <a:avLst/>
            </a:prstGeom>
          </p:spPr>
        </p:pic>
        <p:pic>
          <p:nvPicPr>
            <p:cNvPr id="9" name="Picture 8">
              <a:extLst>
                <a:ext uri="{FF2B5EF4-FFF2-40B4-BE49-F238E27FC236}">
                  <a16:creationId xmlns:a16="http://schemas.microsoft.com/office/drawing/2014/main" id="{B0FA0E4B-27D7-F5E3-F047-40B9EBFABF99}"/>
                </a:ext>
              </a:extLst>
            </p:cNvPr>
            <p:cNvPicPr>
              <a:picLocks noChangeAspect="1"/>
            </p:cNvPicPr>
            <p:nvPr/>
          </p:nvPicPr>
          <p:blipFill>
            <a:blip r:embed="rId3"/>
            <a:stretch>
              <a:fillRect/>
            </a:stretch>
          </p:blipFill>
          <p:spPr>
            <a:xfrm>
              <a:off x="3707904" y="1937161"/>
              <a:ext cx="1561621" cy="1370276"/>
            </a:xfrm>
            <a:prstGeom prst="rect">
              <a:avLst/>
            </a:prstGeom>
          </p:spPr>
        </p:pic>
        <p:pic>
          <p:nvPicPr>
            <p:cNvPr id="11" name="Picture 10">
              <a:extLst>
                <a:ext uri="{FF2B5EF4-FFF2-40B4-BE49-F238E27FC236}">
                  <a16:creationId xmlns:a16="http://schemas.microsoft.com/office/drawing/2014/main" id="{3C2ED52D-CAC6-92DE-83A2-513A435F14A3}"/>
                </a:ext>
              </a:extLst>
            </p:cNvPr>
            <p:cNvPicPr>
              <a:picLocks noChangeAspect="1"/>
            </p:cNvPicPr>
            <p:nvPr/>
          </p:nvPicPr>
          <p:blipFill rotWithShape="1">
            <a:blip r:embed="rId4"/>
            <a:srcRect l="5004" t="9447" r="4552" b="4119"/>
            <a:stretch/>
          </p:blipFill>
          <p:spPr>
            <a:xfrm>
              <a:off x="6660232" y="1729653"/>
              <a:ext cx="1517197" cy="1492374"/>
            </a:xfrm>
            <a:prstGeom prst="ellipse">
              <a:avLst/>
            </a:prstGeom>
          </p:spPr>
        </p:pic>
      </p:grpSp>
      <p:grpSp>
        <p:nvGrpSpPr>
          <p:cNvPr id="6" name="Group 5">
            <a:extLst>
              <a:ext uri="{FF2B5EF4-FFF2-40B4-BE49-F238E27FC236}">
                <a16:creationId xmlns:a16="http://schemas.microsoft.com/office/drawing/2014/main" id="{4AB37443-54CF-8CD2-C8F1-4DC72031DBAD}"/>
              </a:ext>
            </a:extLst>
          </p:cNvPr>
          <p:cNvGrpSpPr/>
          <p:nvPr/>
        </p:nvGrpSpPr>
        <p:grpSpPr>
          <a:xfrm>
            <a:off x="3353009" y="3407319"/>
            <a:ext cx="2437982" cy="1512168"/>
            <a:chOff x="5236020" y="3077417"/>
            <a:chExt cx="2186457" cy="1485478"/>
          </a:xfrm>
        </p:grpSpPr>
        <p:pic>
          <p:nvPicPr>
            <p:cNvPr id="8" name="Picture 7">
              <a:extLst>
                <a:ext uri="{FF2B5EF4-FFF2-40B4-BE49-F238E27FC236}">
                  <a16:creationId xmlns:a16="http://schemas.microsoft.com/office/drawing/2014/main" id="{7E871B76-6D80-6BB1-471E-86465D4EDE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36020" y="3077417"/>
              <a:ext cx="2186457" cy="1485478"/>
            </a:xfrm>
            <a:prstGeom prst="rect">
              <a:avLst/>
            </a:prstGeom>
          </p:spPr>
        </p:pic>
        <p:sp>
          <p:nvSpPr>
            <p:cNvPr id="10" name="TextBox 9">
              <a:extLst>
                <a:ext uri="{FF2B5EF4-FFF2-40B4-BE49-F238E27FC236}">
                  <a16:creationId xmlns:a16="http://schemas.microsoft.com/office/drawing/2014/main" id="{46A6EF19-78C8-FD75-80E2-C97936EBAE06}"/>
                </a:ext>
              </a:extLst>
            </p:cNvPr>
            <p:cNvSpPr txBox="1"/>
            <p:nvPr/>
          </p:nvSpPr>
          <p:spPr>
            <a:xfrm>
              <a:off x="5343688" y="3247363"/>
              <a:ext cx="1982242" cy="816330"/>
            </a:xfrm>
            <a:prstGeom prst="rect">
              <a:avLst/>
            </a:prstGeom>
            <a:noFill/>
          </p:spPr>
          <p:txBody>
            <a:bodyPr wrap="square" rtlCol="0">
              <a:spAutoFit/>
            </a:bodyPr>
            <a:lstStyle/>
            <a:p>
              <a:r>
                <a:rPr lang="en-GB" sz="1200"/>
                <a:t>Now think about your own local, national and global topical issues. See how many ideas you can produce together. </a:t>
              </a:r>
            </a:p>
          </p:txBody>
        </p:sp>
      </p:grpSp>
      <p:sp>
        <p:nvSpPr>
          <p:cNvPr id="13" name="TextBox 12">
            <a:extLst>
              <a:ext uri="{FF2B5EF4-FFF2-40B4-BE49-F238E27FC236}">
                <a16:creationId xmlns:a16="http://schemas.microsoft.com/office/drawing/2014/main" id="{1B208CFC-5166-2658-7310-9EE526DA7C4B}"/>
              </a:ext>
            </a:extLst>
          </p:cNvPr>
          <p:cNvSpPr txBox="1"/>
          <p:nvPr/>
        </p:nvSpPr>
        <p:spPr>
          <a:xfrm>
            <a:off x="395536" y="5373216"/>
            <a:ext cx="8424936" cy="276999"/>
          </a:xfrm>
          <a:prstGeom prst="rect">
            <a:avLst/>
          </a:prstGeom>
          <a:solidFill>
            <a:srgbClr val="FBCF0A"/>
          </a:solidFill>
        </p:spPr>
        <p:txBody>
          <a:bodyPr wrap="square" rtlCol="0">
            <a:spAutoFit/>
          </a:bodyPr>
          <a:lstStyle/>
          <a:p>
            <a:pPr algn="ctr"/>
            <a:r>
              <a:rPr lang="en-GB" sz="1200" i="1"/>
              <a:t>You might want to research - watch your local news, check your local newspaper’s website, watch the national and global news. </a:t>
            </a:r>
          </a:p>
        </p:txBody>
      </p:sp>
      <p:pic>
        <p:nvPicPr>
          <p:cNvPr id="14" name="Picture 13" descr="A black x on a white background&#10;&#10;Description automatically generated">
            <a:extLst>
              <a:ext uri="{FF2B5EF4-FFF2-40B4-BE49-F238E27FC236}">
                <a16:creationId xmlns:a16="http://schemas.microsoft.com/office/drawing/2014/main" id="{636DB803-7998-F4F3-E807-4138279193DD}"/>
              </a:ext>
            </a:extLst>
          </p:cNvPr>
          <p:cNvPicPr>
            <a:picLocks noChangeAspect="1"/>
          </p:cNvPicPr>
          <p:nvPr/>
        </p:nvPicPr>
        <p:blipFill>
          <a:blip r:embed="rId6"/>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3506102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ESB-RES-C236</a:t>
            </a:r>
          </a:p>
          <a:p>
            <a:r>
              <a:rPr lang="en-GB" dirty="0"/>
              <a:t>L1G2-Speech to Inform-3.1-PPT-Choosing an issue to argue</a:t>
            </a:r>
          </a:p>
        </p:txBody>
      </p:sp>
      <p:sp>
        <p:nvSpPr>
          <p:cNvPr id="5" name="Slide Number Placeholder 4"/>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p:cNvSpPr txBox="1"/>
          <p:nvPr/>
        </p:nvSpPr>
        <p:spPr>
          <a:xfrm>
            <a:off x="359532" y="1274568"/>
            <a:ext cx="8424936" cy="1015663"/>
          </a:xfrm>
          <a:prstGeom prst="rect">
            <a:avLst/>
          </a:prstGeom>
          <a:noFill/>
        </p:spPr>
        <p:txBody>
          <a:bodyPr wrap="square" rtlCol="0">
            <a:spAutoFit/>
          </a:bodyPr>
          <a:lstStyle/>
          <a:p>
            <a:pPr algn="ctr"/>
            <a:r>
              <a:rPr lang="en-GB" sz="6000" b="1" i="1"/>
              <a:t>What matters </a:t>
            </a:r>
            <a:r>
              <a:rPr lang="en-GB" sz="6000" b="1" i="1">
                <a:solidFill>
                  <a:srgbClr val="FF0000"/>
                </a:solidFill>
              </a:rPr>
              <a:t>to you</a:t>
            </a:r>
            <a:r>
              <a:rPr lang="en-GB" sz="6000" b="1" i="1"/>
              <a:t>?</a:t>
            </a:r>
          </a:p>
        </p:txBody>
      </p:sp>
      <p:sp>
        <p:nvSpPr>
          <p:cNvPr id="2" name="TextBox 1">
            <a:extLst>
              <a:ext uri="{FF2B5EF4-FFF2-40B4-BE49-F238E27FC236}">
                <a16:creationId xmlns:a16="http://schemas.microsoft.com/office/drawing/2014/main" id="{E4484F0D-1F86-3673-01C7-1BD6BEB153C2}"/>
              </a:ext>
            </a:extLst>
          </p:cNvPr>
          <p:cNvSpPr txBox="1"/>
          <p:nvPr/>
        </p:nvSpPr>
        <p:spPr>
          <a:xfrm>
            <a:off x="683568" y="2336925"/>
            <a:ext cx="7776864" cy="369332"/>
          </a:xfrm>
          <a:prstGeom prst="rect">
            <a:avLst/>
          </a:prstGeom>
          <a:solidFill>
            <a:srgbClr val="E6141C"/>
          </a:solidFill>
        </p:spPr>
        <p:txBody>
          <a:bodyPr wrap="square" lIns="91440" tIns="45720" rIns="91440" bIns="45720" rtlCol="0" anchor="t">
            <a:spAutoFit/>
          </a:bodyPr>
          <a:lstStyle/>
          <a:p>
            <a:r>
              <a:rPr lang="en-GB">
                <a:solidFill>
                  <a:schemeClr val="bg1"/>
                </a:solidFill>
              </a:rPr>
              <a:t>The most important thing is that you talk about something that </a:t>
            </a:r>
            <a:r>
              <a:rPr lang="en-GB" b="1">
                <a:solidFill>
                  <a:schemeClr val="bg1"/>
                </a:solidFill>
              </a:rPr>
              <a:t>matters to </a:t>
            </a:r>
            <a:r>
              <a:rPr lang="en-GB" b="1" i="1" u="sng">
                <a:solidFill>
                  <a:schemeClr val="bg1"/>
                </a:solidFill>
              </a:rPr>
              <a:t>you</a:t>
            </a:r>
            <a:r>
              <a:rPr lang="en-GB" b="1" i="1">
                <a:solidFill>
                  <a:schemeClr val="bg1"/>
                </a:solidFill>
              </a:rPr>
              <a:t>.</a:t>
            </a:r>
            <a:endParaRPr lang="en-GB" b="1" i="1">
              <a:solidFill>
                <a:schemeClr val="bg1"/>
              </a:solidFill>
              <a:ea typeface="Calibri"/>
              <a:cs typeface="Calibri"/>
            </a:endParaRPr>
          </a:p>
        </p:txBody>
      </p:sp>
      <p:sp>
        <p:nvSpPr>
          <p:cNvPr id="8" name="TextBox 7">
            <a:extLst>
              <a:ext uri="{FF2B5EF4-FFF2-40B4-BE49-F238E27FC236}">
                <a16:creationId xmlns:a16="http://schemas.microsoft.com/office/drawing/2014/main" id="{2B24058F-D5C7-2E5C-8E76-E3D2CCD46F06}"/>
              </a:ext>
            </a:extLst>
          </p:cNvPr>
          <p:cNvSpPr txBox="1"/>
          <p:nvPr/>
        </p:nvSpPr>
        <p:spPr>
          <a:xfrm>
            <a:off x="385648" y="3071871"/>
            <a:ext cx="3394263" cy="646331"/>
          </a:xfrm>
          <a:prstGeom prst="rect">
            <a:avLst/>
          </a:prstGeom>
          <a:solidFill>
            <a:srgbClr val="F8D20A"/>
          </a:solidFill>
        </p:spPr>
        <p:txBody>
          <a:bodyPr wrap="square">
            <a:spAutoFit/>
          </a:bodyPr>
          <a:lstStyle/>
          <a:p>
            <a:r>
              <a:rPr lang="en-GB" sz="1200" b="1" i="1"/>
              <a:t>Passion and engagement:</a:t>
            </a:r>
          </a:p>
          <a:p>
            <a:r>
              <a:rPr lang="en-GB" sz="1200"/>
              <a:t>When someone speaks about something they are passionate about, their enthusiasm is contagious. </a:t>
            </a:r>
          </a:p>
        </p:txBody>
      </p:sp>
      <p:sp>
        <p:nvSpPr>
          <p:cNvPr id="10" name="TextBox 9">
            <a:extLst>
              <a:ext uri="{FF2B5EF4-FFF2-40B4-BE49-F238E27FC236}">
                <a16:creationId xmlns:a16="http://schemas.microsoft.com/office/drawing/2014/main" id="{83AF5BF9-924D-6AB1-DEAB-9FDCFD2B14E6}"/>
              </a:ext>
            </a:extLst>
          </p:cNvPr>
          <p:cNvSpPr txBox="1"/>
          <p:nvPr/>
        </p:nvSpPr>
        <p:spPr>
          <a:xfrm>
            <a:off x="385649" y="4462997"/>
            <a:ext cx="3394263" cy="1384995"/>
          </a:xfrm>
          <a:prstGeom prst="rect">
            <a:avLst/>
          </a:prstGeom>
          <a:solidFill>
            <a:srgbClr val="F58A1D"/>
          </a:solidFill>
        </p:spPr>
        <p:txBody>
          <a:bodyPr wrap="square" lIns="91440" tIns="45720" rIns="91440" bIns="45720" anchor="t">
            <a:spAutoFit/>
          </a:bodyPr>
          <a:lstStyle/>
          <a:p>
            <a:r>
              <a:rPr lang="en-GB" sz="1200" b="1" i="1"/>
              <a:t>Deeper Understanding:</a:t>
            </a:r>
            <a:r>
              <a:rPr lang="en-GB" sz="1200"/>
              <a:t> </a:t>
            </a:r>
            <a:br>
              <a:rPr lang="en-GB" sz="1200"/>
            </a:br>
            <a:r>
              <a:rPr lang="en-GB" sz="1200"/>
              <a:t>Exploring a topic that matters to you allows you to delve deeper into the subject matter. </a:t>
            </a:r>
          </a:p>
          <a:p>
            <a:endParaRPr lang="en-GB" sz="1200"/>
          </a:p>
          <a:p>
            <a:r>
              <a:rPr lang="en-GB" sz="1200"/>
              <a:t>You are more likely to do thorough research, seek different perspectives, and understand any complications of the issue.</a:t>
            </a:r>
          </a:p>
        </p:txBody>
      </p:sp>
      <p:sp>
        <p:nvSpPr>
          <p:cNvPr id="12" name="TextBox 11">
            <a:extLst>
              <a:ext uri="{FF2B5EF4-FFF2-40B4-BE49-F238E27FC236}">
                <a16:creationId xmlns:a16="http://schemas.microsoft.com/office/drawing/2014/main" id="{4B709317-012A-B34D-CBCF-849CE176D36B}"/>
              </a:ext>
            </a:extLst>
          </p:cNvPr>
          <p:cNvSpPr txBox="1"/>
          <p:nvPr/>
        </p:nvSpPr>
        <p:spPr>
          <a:xfrm>
            <a:off x="5198472" y="3072876"/>
            <a:ext cx="3569161" cy="1384995"/>
          </a:xfrm>
          <a:prstGeom prst="rect">
            <a:avLst/>
          </a:prstGeom>
          <a:solidFill>
            <a:srgbClr val="C3D821"/>
          </a:solidFill>
        </p:spPr>
        <p:txBody>
          <a:bodyPr wrap="square" lIns="91440" tIns="45720" rIns="91440" bIns="45720" anchor="t">
            <a:spAutoFit/>
          </a:bodyPr>
          <a:lstStyle/>
          <a:p>
            <a:r>
              <a:rPr lang="en-GB" sz="1200" b="1" i="1"/>
              <a:t>Authenticity:</a:t>
            </a:r>
            <a:br>
              <a:rPr lang="en-GB" sz="1200" b="1" i="1"/>
            </a:br>
            <a:r>
              <a:rPr lang="en-GB" sz="1200"/>
              <a:t>Speaking about a personally significant topic helps you to express your authentic self. </a:t>
            </a:r>
          </a:p>
          <a:p>
            <a:endParaRPr lang="en-GB" sz="1200"/>
          </a:p>
          <a:p>
            <a:r>
              <a:rPr lang="en-GB" sz="1200"/>
              <a:t>This authenticity can make your arguments more convincing and relatable to the audience. (More on this next lesson!)</a:t>
            </a:r>
          </a:p>
        </p:txBody>
      </p:sp>
      <p:sp>
        <p:nvSpPr>
          <p:cNvPr id="14" name="TextBox 13">
            <a:extLst>
              <a:ext uri="{FF2B5EF4-FFF2-40B4-BE49-F238E27FC236}">
                <a16:creationId xmlns:a16="http://schemas.microsoft.com/office/drawing/2014/main" id="{ADF43F20-D675-D305-472B-FF248C2E0EA0}"/>
              </a:ext>
            </a:extLst>
          </p:cNvPr>
          <p:cNvSpPr txBox="1"/>
          <p:nvPr/>
        </p:nvSpPr>
        <p:spPr>
          <a:xfrm>
            <a:off x="5215307" y="5016995"/>
            <a:ext cx="3569161" cy="830997"/>
          </a:xfrm>
          <a:prstGeom prst="rect">
            <a:avLst/>
          </a:prstGeom>
          <a:solidFill>
            <a:srgbClr val="FBCF0A"/>
          </a:solidFill>
        </p:spPr>
        <p:txBody>
          <a:bodyPr wrap="square">
            <a:spAutoFit/>
          </a:bodyPr>
          <a:lstStyle/>
          <a:p>
            <a:r>
              <a:rPr lang="en-GB" sz="1200" b="1" i="1"/>
              <a:t>Empowerment: </a:t>
            </a:r>
          </a:p>
          <a:p>
            <a:r>
              <a:rPr lang="en-GB" sz="1200"/>
              <a:t>Discussing something that matters to you empowers you to voice your opinions and stand up for what you believe in. </a:t>
            </a:r>
          </a:p>
        </p:txBody>
      </p:sp>
      <p:pic>
        <p:nvPicPr>
          <p:cNvPr id="9" name="Picture 8">
            <a:extLst>
              <a:ext uri="{FF2B5EF4-FFF2-40B4-BE49-F238E27FC236}">
                <a16:creationId xmlns:a16="http://schemas.microsoft.com/office/drawing/2014/main" id="{1FF956BF-1C17-D35E-EEA5-68789A7C19C1}"/>
              </a:ext>
            </a:extLst>
          </p:cNvPr>
          <p:cNvPicPr>
            <a:picLocks noChangeAspect="1"/>
          </p:cNvPicPr>
          <p:nvPr/>
        </p:nvPicPr>
        <p:blipFill>
          <a:blip r:embed="rId2"/>
          <a:stretch>
            <a:fillRect/>
          </a:stretch>
        </p:blipFill>
        <p:spPr>
          <a:xfrm>
            <a:off x="3818230" y="3486174"/>
            <a:ext cx="1338165" cy="1405073"/>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917E32A5-1074-3E89-3A59-7FFDAEFE7C97}"/>
              </a:ext>
            </a:extLst>
          </p:cNvPr>
          <p:cNvPicPr>
            <a:picLocks noChangeAspect="1"/>
          </p:cNvPicPr>
          <p:nvPr/>
        </p:nvPicPr>
        <p:blipFill>
          <a:blip r:embed="rId3"/>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2324902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2.xml><?xml version="1.0" encoding="utf-8"?>
<ds:datastoreItem xmlns:ds="http://schemas.openxmlformats.org/officeDocument/2006/customXml" ds:itemID="{D0958888-2D16-430D-98B9-A3A562C83102}">
  <ds:schemaRefs>
    <ds:schemaRef ds:uri="010c06fb-adfb-4972-b43b-36d810ddac6c"/>
    <ds:schemaRef ds:uri="0e08f774-c844-414b-8174-1931542ea4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C691E91-53D2-4BDD-9AFE-3067445F3347}">
  <ds:schemaRefs>
    <ds:schemaRef ds:uri="010c06fb-adfb-4972-b43b-36d810ddac6c"/>
    <ds:schemaRef ds:uri="0e08f774-c844-414b-8174-1931542ea42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TotalTime>
  <Words>1992</Words>
  <Application>Microsoft Office PowerPoint</Application>
  <PresentationFormat>On-screen Show (4:3)</PresentationFormat>
  <Paragraphs>211</Paragraphs>
  <Slides>14</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Times New Roman</vt:lpstr>
      <vt:lpstr>Office Theme</vt:lpstr>
      <vt:lpstr>Custom Design</vt:lpstr>
      <vt:lpstr>PowerPoint Presentation</vt:lpstr>
      <vt:lpstr>Relevant Grade Descriptors</vt:lpstr>
      <vt:lpstr>PowerPoint Presentation</vt:lpstr>
      <vt:lpstr>PowerPoint Presentation</vt:lpstr>
      <vt:lpstr>What is a topical issue?</vt:lpstr>
      <vt:lpstr>What are local, national and global?</vt:lpstr>
      <vt:lpstr>PowerPoint Presentation</vt:lpstr>
      <vt:lpstr>What are your local, national and global issues?</vt:lpstr>
      <vt:lpstr>PowerPoint Presentation</vt:lpstr>
      <vt:lpstr>Introduction</vt:lpstr>
      <vt:lpstr>Introduction</vt:lpstr>
      <vt:lpstr>The context of the argument</vt:lpstr>
      <vt:lpstr>Example – lowering the voting age to 16 </vt:lpstr>
      <vt:lpstr>The context of the argument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2</cp:revision>
  <dcterms:created xsi:type="dcterms:W3CDTF">2014-08-12T18:49:29Z</dcterms:created>
  <dcterms:modified xsi:type="dcterms:W3CDTF">2024-03-08T11:19:51Z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